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71"/>
  </p:notesMasterIdLst>
  <p:sldIdLst>
    <p:sldId id="362" r:id="rId2"/>
    <p:sldId id="295" r:id="rId3"/>
    <p:sldId id="277" r:id="rId4"/>
    <p:sldId id="329" r:id="rId5"/>
    <p:sldId id="375" r:id="rId6"/>
    <p:sldId id="373" r:id="rId7"/>
    <p:sldId id="374"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38" r:id="rId22"/>
    <p:sldId id="389" r:id="rId23"/>
    <p:sldId id="390" r:id="rId24"/>
    <p:sldId id="391" r:id="rId25"/>
    <p:sldId id="392" r:id="rId26"/>
    <p:sldId id="393" r:id="rId27"/>
    <p:sldId id="394" r:id="rId28"/>
    <p:sldId id="395" r:id="rId29"/>
    <p:sldId id="396" r:id="rId30"/>
    <p:sldId id="397" r:id="rId31"/>
    <p:sldId id="398" r:id="rId32"/>
    <p:sldId id="399" r:id="rId33"/>
    <p:sldId id="400" r:id="rId34"/>
    <p:sldId id="401" r:id="rId35"/>
    <p:sldId id="402" r:id="rId36"/>
    <p:sldId id="403" r:id="rId37"/>
    <p:sldId id="404" r:id="rId38"/>
    <p:sldId id="405" r:id="rId39"/>
    <p:sldId id="406" r:id="rId40"/>
    <p:sldId id="416" r:id="rId41"/>
    <p:sldId id="408" r:id="rId42"/>
    <p:sldId id="409" r:id="rId43"/>
    <p:sldId id="410" r:id="rId44"/>
    <p:sldId id="411" r:id="rId45"/>
    <p:sldId id="412" r:id="rId46"/>
    <p:sldId id="344" r:id="rId47"/>
    <p:sldId id="413" r:id="rId48"/>
    <p:sldId id="415" r:id="rId49"/>
    <p:sldId id="414" r:id="rId50"/>
    <p:sldId id="407" r:id="rId51"/>
    <p:sldId id="417" r:id="rId52"/>
    <p:sldId id="418" r:id="rId53"/>
    <p:sldId id="419" r:id="rId54"/>
    <p:sldId id="420" r:id="rId55"/>
    <p:sldId id="421" r:id="rId56"/>
    <p:sldId id="422" r:id="rId57"/>
    <p:sldId id="423" r:id="rId58"/>
    <p:sldId id="424" r:id="rId59"/>
    <p:sldId id="425" r:id="rId60"/>
    <p:sldId id="426" r:id="rId61"/>
    <p:sldId id="427" r:id="rId62"/>
    <p:sldId id="428" r:id="rId63"/>
    <p:sldId id="349" r:id="rId64"/>
    <p:sldId id="370" r:id="rId65"/>
    <p:sldId id="371" r:id="rId66"/>
    <p:sldId id="372" r:id="rId67"/>
    <p:sldId id="352" r:id="rId68"/>
    <p:sldId id="361" r:id="rId69"/>
    <p:sldId id="269"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EFA"/>
    <a:srgbClr val="992B4A"/>
    <a:srgbClr val="00969E"/>
    <a:srgbClr val="9CF2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3679" autoAdjust="0"/>
  </p:normalViewPr>
  <p:slideViewPr>
    <p:cSldViewPr snapToGrid="0">
      <p:cViewPr>
        <p:scale>
          <a:sx n="75" d="100"/>
          <a:sy n="75" d="100"/>
        </p:scale>
        <p:origin x="811" y="101"/>
      </p:cViewPr>
      <p:guideLst>
        <p:guide orient="horz" pos="2183"/>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94E35-66F1-43B2-8EEA-6CDFE0D2ADE5}" type="datetimeFigureOut">
              <a:rPr lang="en-US" smtClean="0"/>
              <a:t>7/4/2025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D9C39-9F36-4242-9E12-7A0DC9FCFD05}" type="slidenum">
              <a:rPr lang="en-US" smtClean="0"/>
              <a:t>‹#›</a:t>
            </a:fld>
            <a:endParaRPr lang="en-US"/>
          </a:p>
        </p:txBody>
      </p:sp>
    </p:spTree>
    <p:extLst>
      <p:ext uri="{BB962C8B-B14F-4D97-AF65-F5344CB8AC3E}">
        <p14:creationId xmlns:p14="http://schemas.microsoft.com/office/powerpoint/2010/main" val="224581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a:t>
            </a:fld>
            <a:endParaRPr lang="en-US"/>
          </a:p>
        </p:txBody>
      </p:sp>
    </p:spTree>
    <p:extLst>
      <p:ext uri="{BB962C8B-B14F-4D97-AF65-F5344CB8AC3E}">
        <p14:creationId xmlns:p14="http://schemas.microsoft.com/office/powerpoint/2010/main" val="2110301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13</a:t>
            </a:fld>
            <a:endParaRPr lang="en-US"/>
          </a:p>
        </p:txBody>
      </p:sp>
    </p:spTree>
    <p:extLst>
      <p:ext uri="{BB962C8B-B14F-4D97-AF65-F5344CB8AC3E}">
        <p14:creationId xmlns:p14="http://schemas.microsoft.com/office/powerpoint/2010/main" val="197989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14</a:t>
            </a:fld>
            <a:endParaRPr lang="en-US"/>
          </a:p>
        </p:txBody>
      </p:sp>
    </p:spTree>
    <p:extLst>
      <p:ext uri="{BB962C8B-B14F-4D97-AF65-F5344CB8AC3E}">
        <p14:creationId xmlns:p14="http://schemas.microsoft.com/office/powerpoint/2010/main" val="416369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15</a:t>
            </a:fld>
            <a:endParaRPr lang="en-US"/>
          </a:p>
        </p:txBody>
      </p:sp>
    </p:spTree>
    <p:extLst>
      <p:ext uri="{BB962C8B-B14F-4D97-AF65-F5344CB8AC3E}">
        <p14:creationId xmlns:p14="http://schemas.microsoft.com/office/powerpoint/2010/main" val="4159422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16</a:t>
            </a:fld>
            <a:endParaRPr lang="en-US"/>
          </a:p>
        </p:txBody>
      </p:sp>
    </p:spTree>
    <p:extLst>
      <p:ext uri="{BB962C8B-B14F-4D97-AF65-F5344CB8AC3E}">
        <p14:creationId xmlns:p14="http://schemas.microsoft.com/office/powerpoint/2010/main" val="3810958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17</a:t>
            </a:fld>
            <a:endParaRPr lang="en-US"/>
          </a:p>
        </p:txBody>
      </p:sp>
    </p:spTree>
    <p:extLst>
      <p:ext uri="{BB962C8B-B14F-4D97-AF65-F5344CB8AC3E}">
        <p14:creationId xmlns:p14="http://schemas.microsoft.com/office/powerpoint/2010/main" val="85381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18</a:t>
            </a:fld>
            <a:endParaRPr lang="en-US"/>
          </a:p>
        </p:txBody>
      </p:sp>
    </p:spTree>
    <p:extLst>
      <p:ext uri="{BB962C8B-B14F-4D97-AF65-F5344CB8AC3E}">
        <p14:creationId xmlns:p14="http://schemas.microsoft.com/office/powerpoint/2010/main" val="13528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19</a:t>
            </a:fld>
            <a:endParaRPr lang="en-US"/>
          </a:p>
        </p:txBody>
      </p:sp>
    </p:spTree>
    <p:extLst>
      <p:ext uri="{BB962C8B-B14F-4D97-AF65-F5344CB8AC3E}">
        <p14:creationId xmlns:p14="http://schemas.microsoft.com/office/powerpoint/2010/main" val="1737130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20</a:t>
            </a:fld>
            <a:endParaRPr lang="en-US"/>
          </a:p>
        </p:txBody>
      </p:sp>
    </p:spTree>
    <p:extLst>
      <p:ext uri="{BB962C8B-B14F-4D97-AF65-F5344CB8AC3E}">
        <p14:creationId xmlns:p14="http://schemas.microsoft.com/office/powerpoint/2010/main" val="3594311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F08D2-3EF9-9700-D68F-71DF651E1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8894D4-DDAE-DC7F-E963-68A1B5617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D71C8-6FBF-EE3E-076B-B08864FF3CE6}"/>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73D1252A-B6AD-99D4-77FD-CFC69B40D482}"/>
              </a:ext>
            </a:extLst>
          </p:cNvPr>
          <p:cNvSpPr>
            <a:spLocks noGrp="1"/>
          </p:cNvSpPr>
          <p:nvPr>
            <p:ph type="sldNum" sz="quarter" idx="5"/>
          </p:nvPr>
        </p:nvSpPr>
        <p:spPr/>
        <p:txBody>
          <a:bodyPr/>
          <a:lstStyle/>
          <a:p>
            <a:fld id="{B66D9C39-9F36-4242-9E12-7A0DC9FCFD05}" type="slidenum">
              <a:rPr lang="en-US" smtClean="0"/>
              <a:t>21</a:t>
            </a:fld>
            <a:endParaRPr lang="en-US"/>
          </a:p>
        </p:txBody>
      </p:sp>
    </p:spTree>
    <p:extLst>
      <p:ext uri="{BB962C8B-B14F-4D97-AF65-F5344CB8AC3E}">
        <p14:creationId xmlns:p14="http://schemas.microsoft.com/office/powerpoint/2010/main" val="309357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22</a:t>
            </a:fld>
            <a:endParaRPr lang="en-US"/>
          </a:p>
        </p:txBody>
      </p:sp>
    </p:spTree>
    <p:extLst>
      <p:ext uri="{BB962C8B-B14F-4D97-AF65-F5344CB8AC3E}">
        <p14:creationId xmlns:p14="http://schemas.microsoft.com/office/powerpoint/2010/main" val="386835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a:t>
            </a:fld>
            <a:endParaRPr lang="en-US"/>
          </a:p>
        </p:txBody>
      </p:sp>
    </p:spTree>
    <p:extLst>
      <p:ext uri="{BB962C8B-B14F-4D97-AF65-F5344CB8AC3E}">
        <p14:creationId xmlns:p14="http://schemas.microsoft.com/office/powerpoint/2010/main" val="74544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23</a:t>
            </a:fld>
            <a:endParaRPr lang="en-US"/>
          </a:p>
        </p:txBody>
      </p:sp>
    </p:spTree>
    <p:extLst>
      <p:ext uri="{BB962C8B-B14F-4D97-AF65-F5344CB8AC3E}">
        <p14:creationId xmlns:p14="http://schemas.microsoft.com/office/powerpoint/2010/main" val="2432575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24</a:t>
            </a:fld>
            <a:endParaRPr lang="en-US"/>
          </a:p>
        </p:txBody>
      </p:sp>
    </p:spTree>
    <p:extLst>
      <p:ext uri="{BB962C8B-B14F-4D97-AF65-F5344CB8AC3E}">
        <p14:creationId xmlns:p14="http://schemas.microsoft.com/office/powerpoint/2010/main" val="622148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25</a:t>
            </a:fld>
            <a:endParaRPr lang="en-US"/>
          </a:p>
        </p:txBody>
      </p:sp>
    </p:spTree>
    <p:extLst>
      <p:ext uri="{BB962C8B-B14F-4D97-AF65-F5344CB8AC3E}">
        <p14:creationId xmlns:p14="http://schemas.microsoft.com/office/powerpoint/2010/main" val="1549431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26</a:t>
            </a:fld>
            <a:endParaRPr lang="en-US"/>
          </a:p>
        </p:txBody>
      </p:sp>
    </p:spTree>
    <p:extLst>
      <p:ext uri="{BB962C8B-B14F-4D97-AF65-F5344CB8AC3E}">
        <p14:creationId xmlns:p14="http://schemas.microsoft.com/office/powerpoint/2010/main" val="2131929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27</a:t>
            </a:fld>
            <a:endParaRPr lang="en-US"/>
          </a:p>
        </p:txBody>
      </p:sp>
    </p:spTree>
    <p:extLst>
      <p:ext uri="{BB962C8B-B14F-4D97-AF65-F5344CB8AC3E}">
        <p14:creationId xmlns:p14="http://schemas.microsoft.com/office/powerpoint/2010/main" val="244119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28</a:t>
            </a:fld>
            <a:endParaRPr lang="en-US"/>
          </a:p>
        </p:txBody>
      </p:sp>
    </p:spTree>
    <p:extLst>
      <p:ext uri="{BB962C8B-B14F-4D97-AF65-F5344CB8AC3E}">
        <p14:creationId xmlns:p14="http://schemas.microsoft.com/office/powerpoint/2010/main" val="118816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29</a:t>
            </a:fld>
            <a:endParaRPr lang="en-US"/>
          </a:p>
        </p:txBody>
      </p:sp>
    </p:spTree>
    <p:extLst>
      <p:ext uri="{BB962C8B-B14F-4D97-AF65-F5344CB8AC3E}">
        <p14:creationId xmlns:p14="http://schemas.microsoft.com/office/powerpoint/2010/main" val="233662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30</a:t>
            </a:fld>
            <a:endParaRPr lang="en-US"/>
          </a:p>
        </p:txBody>
      </p:sp>
    </p:spTree>
    <p:extLst>
      <p:ext uri="{BB962C8B-B14F-4D97-AF65-F5344CB8AC3E}">
        <p14:creationId xmlns:p14="http://schemas.microsoft.com/office/powerpoint/2010/main" val="316192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31</a:t>
            </a:fld>
            <a:endParaRPr lang="en-US"/>
          </a:p>
        </p:txBody>
      </p:sp>
    </p:spTree>
    <p:extLst>
      <p:ext uri="{BB962C8B-B14F-4D97-AF65-F5344CB8AC3E}">
        <p14:creationId xmlns:p14="http://schemas.microsoft.com/office/powerpoint/2010/main" val="1162972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32</a:t>
            </a:fld>
            <a:endParaRPr lang="en-US"/>
          </a:p>
        </p:txBody>
      </p:sp>
    </p:spTree>
    <p:extLst>
      <p:ext uri="{BB962C8B-B14F-4D97-AF65-F5344CB8AC3E}">
        <p14:creationId xmlns:p14="http://schemas.microsoft.com/office/powerpoint/2010/main" val="405913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6</a:t>
            </a:fld>
            <a:endParaRPr lang="en-US"/>
          </a:p>
        </p:txBody>
      </p:sp>
    </p:spTree>
    <p:extLst>
      <p:ext uri="{BB962C8B-B14F-4D97-AF65-F5344CB8AC3E}">
        <p14:creationId xmlns:p14="http://schemas.microsoft.com/office/powerpoint/2010/main" val="586382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33</a:t>
            </a:fld>
            <a:endParaRPr lang="en-US"/>
          </a:p>
        </p:txBody>
      </p:sp>
    </p:spTree>
    <p:extLst>
      <p:ext uri="{BB962C8B-B14F-4D97-AF65-F5344CB8AC3E}">
        <p14:creationId xmlns:p14="http://schemas.microsoft.com/office/powerpoint/2010/main" val="3924492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34</a:t>
            </a:fld>
            <a:endParaRPr lang="en-US"/>
          </a:p>
        </p:txBody>
      </p:sp>
    </p:spTree>
    <p:extLst>
      <p:ext uri="{BB962C8B-B14F-4D97-AF65-F5344CB8AC3E}">
        <p14:creationId xmlns:p14="http://schemas.microsoft.com/office/powerpoint/2010/main" val="4247228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35</a:t>
            </a:fld>
            <a:endParaRPr lang="en-US"/>
          </a:p>
        </p:txBody>
      </p:sp>
    </p:spTree>
    <p:extLst>
      <p:ext uri="{BB962C8B-B14F-4D97-AF65-F5344CB8AC3E}">
        <p14:creationId xmlns:p14="http://schemas.microsoft.com/office/powerpoint/2010/main" val="999959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36</a:t>
            </a:fld>
            <a:endParaRPr lang="en-US"/>
          </a:p>
        </p:txBody>
      </p:sp>
    </p:spTree>
    <p:extLst>
      <p:ext uri="{BB962C8B-B14F-4D97-AF65-F5344CB8AC3E}">
        <p14:creationId xmlns:p14="http://schemas.microsoft.com/office/powerpoint/2010/main" val="765402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37</a:t>
            </a:fld>
            <a:endParaRPr lang="en-US"/>
          </a:p>
        </p:txBody>
      </p:sp>
    </p:spTree>
    <p:extLst>
      <p:ext uri="{BB962C8B-B14F-4D97-AF65-F5344CB8AC3E}">
        <p14:creationId xmlns:p14="http://schemas.microsoft.com/office/powerpoint/2010/main" val="1527774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9CDB6-9BE3-AE58-346E-9E72B8F19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4A4C5-DFF2-2EBB-424D-BE47155B3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A38EB-AA2C-ACC5-815C-AB13F8CD2D7F}"/>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8EC1326C-7A08-3E7C-3ABE-AEE9024FEA5E}"/>
              </a:ext>
            </a:extLst>
          </p:cNvPr>
          <p:cNvSpPr>
            <a:spLocks noGrp="1"/>
          </p:cNvSpPr>
          <p:nvPr>
            <p:ph type="sldNum" sz="quarter" idx="5"/>
          </p:nvPr>
        </p:nvSpPr>
        <p:spPr/>
        <p:txBody>
          <a:bodyPr/>
          <a:lstStyle/>
          <a:p>
            <a:fld id="{B66D9C39-9F36-4242-9E12-7A0DC9FCFD05}" type="slidenum">
              <a:rPr lang="en-US" smtClean="0"/>
              <a:t>38</a:t>
            </a:fld>
            <a:endParaRPr lang="en-US"/>
          </a:p>
        </p:txBody>
      </p:sp>
    </p:spTree>
    <p:extLst>
      <p:ext uri="{BB962C8B-B14F-4D97-AF65-F5344CB8AC3E}">
        <p14:creationId xmlns:p14="http://schemas.microsoft.com/office/powerpoint/2010/main" val="1242854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39</a:t>
            </a:fld>
            <a:endParaRPr lang="en-US"/>
          </a:p>
        </p:txBody>
      </p:sp>
    </p:spTree>
    <p:extLst>
      <p:ext uri="{BB962C8B-B14F-4D97-AF65-F5344CB8AC3E}">
        <p14:creationId xmlns:p14="http://schemas.microsoft.com/office/powerpoint/2010/main" val="110681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40</a:t>
            </a:fld>
            <a:endParaRPr lang="en-US"/>
          </a:p>
        </p:txBody>
      </p:sp>
    </p:spTree>
    <p:extLst>
      <p:ext uri="{BB962C8B-B14F-4D97-AF65-F5344CB8AC3E}">
        <p14:creationId xmlns:p14="http://schemas.microsoft.com/office/powerpoint/2010/main" val="473468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41</a:t>
            </a:fld>
            <a:endParaRPr lang="en-US"/>
          </a:p>
        </p:txBody>
      </p:sp>
    </p:spTree>
    <p:extLst>
      <p:ext uri="{BB962C8B-B14F-4D97-AF65-F5344CB8AC3E}">
        <p14:creationId xmlns:p14="http://schemas.microsoft.com/office/powerpoint/2010/main" val="1368491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42</a:t>
            </a:fld>
            <a:endParaRPr lang="en-US"/>
          </a:p>
        </p:txBody>
      </p:sp>
    </p:spTree>
    <p:extLst>
      <p:ext uri="{BB962C8B-B14F-4D97-AF65-F5344CB8AC3E}">
        <p14:creationId xmlns:p14="http://schemas.microsoft.com/office/powerpoint/2010/main" val="277582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7</a:t>
            </a:fld>
            <a:endParaRPr lang="en-US"/>
          </a:p>
        </p:txBody>
      </p:sp>
    </p:spTree>
    <p:extLst>
      <p:ext uri="{BB962C8B-B14F-4D97-AF65-F5344CB8AC3E}">
        <p14:creationId xmlns:p14="http://schemas.microsoft.com/office/powerpoint/2010/main" val="3395926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43</a:t>
            </a:fld>
            <a:endParaRPr lang="en-US"/>
          </a:p>
        </p:txBody>
      </p:sp>
    </p:spTree>
    <p:extLst>
      <p:ext uri="{BB962C8B-B14F-4D97-AF65-F5344CB8AC3E}">
        <p14:creationId xmlns:p14="http://schemas.microsoft.com/office/powerpoint/2010/main" val="3015508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44</a:t>
            </a:fld>
            <a:endParaRPr lang="en-US"/>
          </a:p>
        </p:txBody>
      </p:sp>
    </p:spTree>
    <p:extLst>
      <p:ext uri="{BB962C8B-B14F-4D97-AF65-F5344CB8AC3E}">
        <p14:creationId xmlns:p14="http://schemas.microsoft.com/office/powerpoint/2010/main" val="25531673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45</a:t>
            </a:fld>
            <a:endParaRPr lang="en-US"/>
          </a:p>
        </p:txBody>
      </p:sp>
    </p:spTree>
    <p:extLst>
      <p:ext uri="{BB962C8B-B14F-4D97-AF65-F5344CB8AC3E}">
        <p14:creationId xmlns:p14="http://schemas.microsoft.com/office/powerpoint/2010/main" val="1622759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8B7D-1F14-9C76-9CC8-9BE95FE2A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584B3-1522-9358-1D53-7CCF6B57F9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51B93-54CC-9DEB-42FE-C86D89513C4D}"/>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412D1623-9EAB-C4F5-534C-3AE0B62E4203}"/>
              </a:ext>
            </a:extLst>
          </p:cNvPr>
          <p:cNvSpPr>
            <a:spLocks noGrp="1"/>
          </p:cNvSpPr>
          <p:nvPr>
            <p:ph type="sldNum" sz="quarter" idx="5"/>
          </p:nvPr>
        </p:nvSpPr>
        <p:spPr/>
        <p:txBody>
          <a:bodyPr/>
          <a:lstStyle/>
          <a:p>
            <a:fld id="{B66D9C39-9F36-4242-9E12-7A0DC9FCFD05}" type="slidenum">
              <a:rPr lang="en-US" smtClean="0"/>
              <a:t>46</a:t>
            </a:fld>
            <a:endParaRPr lang="en-US"/>
          </a:p>
        </p:txBody>
      </p:sp>
    </p:spTree>
    <p:extLst>
      <p:ext uri="{BB962C8B-B14F-4D97-AF65-F5344CB8AC3E}">
        <p14:creationId xmlns:p14="http://schemas.microsoft.com/office/powerpoint/2010/main" val="2089874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47</a:t>
            </a:fld>
            <a:endParaRPr lang="en-US"/>
          </a:p>
        </p:txBody>
      </p:sp>
    </p:spTree>
    <p:extLst>
      <p:ext uri="{BB962C8B-B14F-4D97-AF65-F5344CB8AC3E}">
        <p14:creationId xmlns:p14="http://schemas.microsoft.com/office/powerpoint/2010/main" val="275288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48</a:t>
            </a:fld>
            <a:endParaRPr lang="en-US"/>
          </a:p>
        </p:txBody>
      </p:sp>
    </p:spTree>
    <p:extLst>
      <p:ext uri="{BB962C8B-B14F-4D97-AF65-F5344CB8AC3E}">
        <p14:creationId xmlns:p14="http://schemas.microsoft.com/office/powerpoint/2010/main" val="3446462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49</a:t>
            </a:fld>
            <a:endParaRPr lang="en-US"/>
          </a:p>
        </p:txBody>
      </p:sp>
    </p:spTree>
    <p:extLst>
      <p:ext uri="{BB962C8B-B14F-4D97-AF65-F5344CB8AC3E}">
        <p14:creationId xmlns:p14="http://schemas.microsoft.com/office/powerpoint/2010/main" val="1145741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50</a:t>
            </a:fld>
            <a:endParaRPr lang="en-US"/>
          </a:p>
        </p:txBody>
      </p:sp>
    </p:spTree>
    <p:extLst>
      <p:ext uri="{BB962C8B-B14F-4D97-AF65-F5344CB8AC3E}">
        <p14:creationId xmlns:p14="http://schemas.microsoft.com/office/powerpoint/2010/main" val="996891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51</a:t>
            </a:fld>
            <a:endParaRPr lang="en-US"/>
          </a:p>
        </p:txBody>
      </p:sp>
    </p:spTree>
    <p:extLst>
      <p:ext uri="{BB962C8B-B14F-4D97-AF65-F5344CB8AC3E}">
        <p14:creationId xmlns:p14="http://schemas.microsoft.com/office/powerpoint/2010/main" val="13685241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52</a:t>
            </a:fld>
            <a:endParaRPr lang="en-US"/>
          </a:p>
        </p:txBody>
      </p:sp>
    </p:spTree>
    <p:extLst>
      <p:ext uri="{BB962C8B-B14F-4D97-AF65-F5344CB8AC3E}">
        <p14:creationId xmlns:p14="http://schemas.microsoft.com/office/powerpoint/2010/main" val="1323497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8</a:t>
            </a:fld>
            <a:endParaRPr lang="en-US"/>
          </a:p>
        </p:txBody>
      </p:sp>
    </p:spTree>
    <p:extLst>
      <p:ext uri="{BB962C8B-B14F-4D97-AF65-F5344CB8AC3E}">
        <p14:creationId xmlns:p14="http://schemas.microsoft.com/office/powerpoint/2010/main" val="1534755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53</a:t>
            </a:fld>
            <a:endParaRPr lang="en-US"/>
          </a:p>
        </p:txBody>
      </p:sp>
    </p:spTree>
    <p:extLst>
      <p:ext uri="{BB962C8B-B14F-4D97-AF65-F5344CB8AC3E}">
        <p14:creationId xmlns:p14="http://schemas.microsoft.com/office/powerpoint/2010/main" val="29519856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54</a:t>
            </a:fld>
            <a:endParaRPr lang="en-US"/>
          </a:p>
        </p:txBody>
      </p:sp>
    </p:spTree>
    <p:extLst>
      <p:ext uri="{BB962C8B-B14F-4D97-AF65-F5344CB8AC3E}">
        <p14:creationId xmlns:p14="http://schemas.microsoft.com/office/powerpoint/2010/main" val="3465019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55</a:t>
            </a:fld>
            <a:endParaRPr lang="en-US"/>
          </a:p>
        </p:txBody>
      </p:sp>
    </p:spTree>
    <p:extLst>
      <p:ext uri="{BB962C8B-B14F-4D97-AF65-F5344CB8AC3E}">
        <p14:creationId xmlns:p14="http://schemas.microsoft.com/office/powerpoint/2010/main" val="243444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56</a:t>
            </a:fld>
            <a:endParaRPr lang="en-US"/>
          </a:p>
        </p:txBody>
      </p:sp>
    </p:spTree>
    <p:extLst>
      <p:ext uri="{BB962C8B-B14F-4D97-AF65-F5344CB8AC3E}">
        <p14:creationId xmlns:p14="http://schemas.microsoft.com/office/powerpoint/2010/main" val="4267242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57</a:t>
            </a:fld>
            <a:endParaRPr lang="en-US"/>
          </a:p>
        </p:txBody>
      </p:sp>
    </p:spTree>
    <p:extLst>
      <p:ext uri="{BB962C8B-B14F-4D97-AF65-F5344CB8AC3E}">
        <p14:creationId xmlns:p14="http://schemas.microsoft.com/office/powerpoint/2010/main" val="375214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58</a:t>
            </a:fld>
            <a:endParaRPr lang="en-US"/>
          </a:p>
        </p:txBody>
      </p:sp>
    </p:spTree>
    <p:extLst>
      <p:ext uri="{BB962C8B-B14F-4D97-AF65-F5344CB8AC3E}">
        <p14:creationId xmlns:p14="http://schemas.microsoft.com/office/powerpoint/2010/main" val="1892391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59</a:t>
            </a:fld>
            <a:endParaRPr lang="en-US"/>
          </a:p>
        </p:txBody>
      </p:sp>
    </p:spTree>
    <p:extLst>
      <p:ext uri="{BB962C8B-B14F-4D97-AF65-F5344CB8AC3E}">
        <p14:creationId xmlns:p14="http://schemas.microsoft.com/office/powerpoint/2010/main" val="1883949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60</a:t>
            </a:fld>
            <a:endParaRPr lang="en-US"/>
          </a:p>
        </p:txBody>
      </p:sp>
    </p:spTree>
    <p:extLst>
      <p:ext uri="{BB962C8B-B14F-4D97-AF65-F5344CB8AC3E}">
        <p14:creationId xmlns:p14="http://schemas.microsoft.com/office/powerpoint/2010/main" val="4000471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61</a:t>
            </a:fld>
            <a:endParaRPr lang="en-US"/>
          </a:p>
        </p:txBody>
      </p:sp>
    </p:spTree>
    <p:extLst>
      <p:ext uri="{BB962C8B-B14F-4D97-AF65-F5344CB8AC3E}">
        <p14:creationId xmlns:p14="http://schemas.microsoft.com/office/powerpoint/2010/main" val="3331387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62</a:t>
            </a:fld>
            <a:endParaRPr lang="en-US"/>
          </a:p>
        </p:txBody>
      </p:sp>
    </p:spTree>
    <p:extLst>
      <p:ext uri="{BB962C8B-B14F-4D97-AF65-F5344CB8AC3E}">
        <p14:creationId xmlns:p14="http://schemas.microsoft.com/office/powerpoint/2010/main" val="117945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9</a:t>
            </a:fld>
            <a:endParaRPr lang="en-US"/>
          </a:p>
        </p:txBody>
      </p:sp>
    </p:spTree>
    <p:extLst>
      <p:ext uri="{BB962C8B-B14F-4D97-AF65-F5344CB8AC3E}">
        <p14:creationId xmlns:p14="http://schemas.microsoft.com/office/powerpoint/2010/main" val="1970757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9CDB6-9BE3-AE58-346E-9E72B8F19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4A4C5-DFF2-2EBB-424D-BE47155B3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A38EB-AA2C-ACC5-815C-AB13F8CD2D7F}"/>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8EC1326C-7A08-3E7C-3ABE-AEE9024FEA5E}"/>
              </a:ext>
            </a:extLst>
          </p:cNvPr>
          <p:cNvSpPr>
            <a:spLocks noGrp="1"/>
          </p:cNvSpPr>
          <p:nvPr>
            <p:ph type="sldNum" sz="quarter" idx="5"/>
          </p:nvPr>
        </p:nvSpPr>
        <p:spPr/>
        <p:txBody>
          <a:bodyPr/>
          <a:lstStyle/>
          <a:p>
            <a:fld id="{B66D9C39-9F36-4242-9E12-7A0DC9FCFD05}" type="slidenum">
              <a:rPr lang="en-US" smtClean="0"/>
              <a:t>63</a:t>
            </a:fld>
            <a:endParaRPr lang="en-US"/>
          </a:p>
        </p:txBody>
      </p:sp>
    </p:spTree>
    <p:extLst>
      <p:ext uri="{BB962C8B-B14F-4D97-AF65-F5344CB8AC3E}">
        <p14:creationId xmlns:p14="http://schemas.microsoft.com/office/powerpoint/2010/main" val="3595480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7543-1643-6287-9B92-CF09F089E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42C7-B552-587E-9684-AF37C17A3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E9DA2-9644-C0FA-577F-ADD5729CEEE7}"/>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15F0A98-9D97-6D00-94A0-934638F7EDB9}"/>
              </a:ext>
            </a:extLst>
          </p:cNvPr>
          <p:cNvSpPr>
            <a:spLocks noGrp="1"/>
          </p:cNvSpPr>
          <p:nvPr>
            <p:ph type="sldNum" sz="quarter" idx="5"/>
          </p:nvPr>
        </p:nvSpPr>
        <p:spPr/>
        <p:txBody>
          <a:bodyPr/>
          <a:lstStyle/>
          <a:p>
            <a:fld id="{B66D9C39-9F36-4242-9E12-7A0DC9FCFD05}" type="slidenum">
              <a:rPr lang="en-US" smtClean="0"/>
              <a:t>64</a:t>
            </a:fld>
            <a:endParaRPr lang="en-US"/>
          </a:p>
        </p:txBody>
      </p:sp>
    </p:spTree>
    <p:extLst>
      <p:ext uri="{BB962C8B-B14F-4D97-AF65-F5344CB8AC3E}">
        <p14:creationId xmlns:p14="http://schemas.microsoft.com/office/powerpoint/2010/main" val="1753934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7543-1643-6287-9B92-CF09F089E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42C7-B552-587E-9684-AF37C17A3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E9DA2-9644-C0FA-577F-ADD5729CEEE7}"/>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15F0A98-9D97-6D00-94A0-934638F7EDB9}"/>
              </a:ext>
            </a:extLst>
          </p:cNvPr>
          <p:cNvSpPr>
            <a:spLocks noGrp="1"/>
          </p:cNvSpPr>
          <p:nvPr>
            <p:ph type="sldNum" sz="quarter" idx="5"/>
          </p:nvPr>
        </p:nvSpPr>
        <p:spPr/>
        <p:txBody>
          <a:bodyPr/>
          <a:lstStyle/>
          <a:p>
            <a:fld id="{B66D9C39-9F36-4242-9E12-7A0DC9FCFD05}" type="slidenum">
              <a:rPr lang="en-US" smtClean="0"/>
              <a:t>65</a:t>
            </a:fld>
            <a:endParaRPr lang="en-US"/>
          </a:p>
        </p:txBody>
      </p:sp>
    </p:spTree>
    <p:extLst>
      <p:ext uri="{BB962C8B-B14F-4D97-AF65-F5344CB8AC3E}">
        <p14:creationId xmlns:p14="http://schemas.microsoft.com/office/powerpoint/2010/main" val="21620869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7543-1643-6287-9B92-CF09F089E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42C7-B552-587E-9684-AF37C17A3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E9DA2-9644-C0FA-577F-ADD5729CEEE7}"/>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15F0A98-9D97-6D00-94A0-934638F7EDB9}"/>
              </a:ext>
            </a:extLst>
          </p:cNvPr>
          <p:cNvSpPr>
            <a:spLocks noGrp="1"/>
          </p:cNvSpPr>
          <p:nvPr>
            <p:ph type="sldNum" sz="quarter" idx="5"/>
          </p:nvPr>
        </p:nvSpPr>
        <p:spPr/>
        <p:txBody>
          <a:bodyPr/>
          <a:lstStyle/>
          <a:p>
            <a:fld id="{B66D9C39-9F36-4242-9E12-7A0DC9FCFD05}" type="slidenum">
              <a:rPr lang="en-US" smtClean="0"/>
              <a:t>66</a:t>
            </a:fld>
            <a:endParaRPr lang="en-US"/>
          </a:p>
        </p:txBody>
      </p:sp>
    </p:spTree>
    <p:extLst>
      <p:ext uri="{BB962C8B-B14F-4D97-AF65-F5344CB8AC3E}">
        <p14:creationId xmlns:p14="http://schemas.microsoft.com/office/powerpoint/2010/main" val="39711923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A2B93-A0EA-7130-B4B1-E02A857242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AE3F2-29EB-E4D1-BAB5-4410BA4DE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36DAD-D783-9E92-F9A7-61E662367A2A}"/>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9C7D3E9D-2870-AE4D-FCE5-0464238C7398}"/>
              </a:ext>
            </a:extLst>
          </p:cNvPr>
          <p:cNvSpPr>
            <a:spLocks noGrp="1"/>
          </p:cNvSpPr>
          <p:nvPr>
            <p:ph type="sldNum" sz="quarter" idx="5"/>
          </p:nvPr>
        </p:nvSpPr>
        <p:spPr/>
        <p:txBody>
          <a:bodyPr/>
          <a:lstStyle/>
          <a:p>
            <a:fld id="{B66D9C39-9F36-4242-9E12-7A0DC9FCFD05}" type="slidenum">
              <a:rPr lang="en-US" smtClean="0"/>
              <a:t>67</a:t>
            </a:fld>
            <a:endParaRPr lang="en-US"/>
          </a:p>
        </p:txBody>
      </p:sp>
    </p:spTree>
    <p:extLst>
      <p:ext uri="{BB962C8B-B14F-4D97-AF65-F5344CB8AC3E}">
        <p14:creationId xmlns:p14="http://schemas.microsoft.com/office/powerpoint/2010/main" val="24604150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92057-4636-A07B-BB0F-05ADB32EF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5C1F7-487A-CC03-3771-498C616DFA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8FD3E-C4F1-8F00-E3E2-83AC0F1B611D}"/>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C5A763B-6B6F-0388-DD74-3B674E97E6EB}"/>
              </a:ext>
            </a:extLst>
          </p:cNvPr>
          <p:cNvSpPr>
            <a:spLocks noGrp="1"/>
          </p:cNvSpPr>
          <p:nvPr>
            <p:ph type="sldNum" sz="quarter" idx="5"/>
          </p:nvPr>
        </p:nvSpPr>
        <p:spPr/>
        <p:txBody>
          <a:bodyPr/>
          <a:lstStyle/>
          <a:p>
            <a:fld id="{B66D9C39-9F36-4242-9E12-7A0DC9FCFD05}" type="slidenum">
              <a:rPr lang="en-US" smtClean="0"/>
              <a:t>68</a:t>
            </a:fld>
            <a:endParaRPr lang="en-US"/>
          </a:p>
        </p:txBody>
      </p:sp>
    </p:spTree>
    <p:extLst>
      <p:ext uri="{BB962C8B-B14F-4D97-AF65-F5344CB8AC3E}">
        <p14:creationId xmlns:p14="http://schemas.microsoft.com/office/powerpoint/2010/main" val="1026797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10</a:t>
            </a:fld>
            <a:endParaRPr lang="en-US"/>
          </a:p>
        </p:txBody>
      </p:sp>
    </p:spTree>
    <p:extLst>
      <p:ext uri="{BB962C8B-B14F-4D97-AF65-F5344CB8AC3E}">
        <p14:creationId xmlns:p14="http://schemas.microsoft.com/office/powerpoint/2010/main" val="48734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11</a:t>
            </a:fld>
            <a:endParaRPr lang="en-US"/>
          </a:p>
        </p:txBody>
      </p:sp>
    </p:spTree>
    <p:extLst>
      <p:ext uri="{BB962C8B-B14F-4D97-AF65-F5344CB8AC3E}">
        <p14:creationId xmlns:p14="http://schemas.microsoft.com/office/powerpoint/2010/main" val="444037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12</a:t>
            </a:fld>
            <a:endParaRPr lang="en-US"/>
          </a:p>
        </p:txBody>
      </p:sp>
    </p:spTree>
    <p:extLst>
      <p:ext uri="{BB962C8B-B14F-4D97-AF65-F5344CB8AC3E}">
        <p14:creationId xmlns:p14="http://schemas.microsoft.com/office/powerpoint/2010/main" val="2929864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A9A6A13-3E09-4EAC-9153-F46333705E8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094121"/>
      </p:ext>
    </p:extLst>
  </p:cSld>
  <p:clrMapOvr>
    <a:masterClrMapping/>
  </p:clrMapOvr>
  <p:transition spd="med">
    <p:pull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9600685"/>
      </p:ext>
    </p:extLst>
  </p:cSld>
  <p:clrMapOvr>
    <a:masterClrMapping/>
  </p:clrMapOvr>
  <p:transition spd="med">
    <p:pull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5761126"/>
      </p:ext>
    </p:extLst>
  </p:cSld>
  <p:clrMapOvr>
    <a:masterClrMapping/>
  </p:clrMapOvr>
  <p:transition spd="med">
    <p:pull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687968"/>
      </p:ext>
    </p:extLst>
  </p:cSld>
  <p:clrMapOvr>
    <a:masterClrMapping/>
  </p:clrMapOvr>
  <p:transition spd="med">
    <p:pull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843818498"/>
      </p:ext>
    </p:extLst>
  </p:cSld>
  <p:clrMapOvr>
    <a:masterClrMapping/>
  </p:clrMapOvr>
  <p:transition spd="med">
    <p:pull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80051"/>
      </p:ext>
    </p:extLst>
  </p:cSld>
  <p:clrMapOvr>
    <a:masterClrMapping/>
  </p:clrMapOvr>
  <p:transition spd="med">
    <p:pull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216727"/>
      </p:ext>
    </p:extLst>
  </p:cSld>
  <p:clrMapOvr>
    <a:masterClrMapping/>
  </p:clrMapOvr>
  <p:transition spd="med">
    <p:pull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540643"/>
      </p:ext>
    </p:extLst>
  </p:cSld>
  <p:clrMapOvr>
    <a:masterClrMapping/>
  </p:clrMapOvr>
  <p:transition spd="med">
    <p:pull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034688"/>
      </p:ext>
    </p:extLst>
  </p:cSld>
  <p:clrMapOvr>
    <a:masterClrMapping/>
  </p:clrMapOvr>
  <p:transition spd="med">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201516283"/>
      </p:ext>
    </p:extLst>
  </p:cSld>
  <p:clrMapOvr>
    <a:masterClrMapping/>
  </p:clrMapOvr>
  <p:transition spd="med">
    <p:pull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65193"/>
      </p:ext>
    </p:extLst>
  </p:cSld>
  <p:clrMapOvr>
    <a:masterClrMapping/>
  </p:clrMapOvr>
  <p:transition spd="med">
    <p:pull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7B303B-CDDA-4E6F-A87F-4F7855D47123}" type="datetimeFigureOut">
              <a:rPr lang="en-US" smtClean="0"/>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1824351997"/>
      </p:ext>
    </p:extLst>
  </p:cSld>
  <p:clrMapOvr>
    <a:masterClrMapping/>
  </p:clrMapOvr>
  <p:transition spd="med">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7B303B-CDDA-4E6F-A87F-4F7855D47123}" type="datetimeFigureOut">
              <a:rPr lang="en-US" smtClean="0"/>
              <a:t>7/4/2025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9A6A13-3E09-4EAC-9153-F46333705E8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2304954"/>
      </p:ext>
    </p:extLst>
  </p:cSld>
  <p:clrMapOvr>
    <a:masterClrMapping/>
  </p:clrMapOvr>
  <p:transition spd="med">
    <p:pull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7B303B-CDDA-4E6F-A87F-4F7855D47123}" type="datetimeFigureOut">
              <a:rPr lang="en-US" smtClean="0"/>
              <a:t>7/4/2025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680272"/>
      </p:ext>
    </p:extLst>
  </p:cSld>
  <p:clrMapOvr>
    <a:masterClrMapping/>
  </p:clrMapOvr>
  <p:transition spd="med">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B303B-CDDA-4E6F-A87F-4F7855D47123}" type="datetimeFigureOut">
              <a:rPr lang="en-US" smtClean="0"/>
              <a:t>7/4/2025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91913632"/>
      </p:ext>
    </p:extLst>
  </p:cSld>
  <p:clrMapOvr>
    <a:masterClrMapping/>
  </p:clrMapOvr>
  <p:transition spd="med">
    <p:pull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393962"/>
      </p:ext>
    </p:extLst>
  </p:cSld>
  <p:clrMapOvr>
    <a:masterClrMapping/>
  </p:clrMapOvr>
  <p:transition spd="med">
    <p:pull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4119353422"/>
      </p:ext>
    </p:extLst>
  </p:cSld>
  <p:clrMapOvr>
    <a:masterClrMapping/>
  </p:clrMapOvr>
  <p:transition spd="med">
    <p:pull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7B303B-CDDA-4E6F-A87F-4F7855D47123}" type="datetimeFigureOut">
              <a:rPr lang="en-US" smtClean="0"/>
              <a:t>7/4/2025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9A6A13-3E09-4EAC-9153-F46333705E81}" type="slidenum">
              <a:rPr lang="en-US" smtClean="0"/>
              <a:t>‹#›</a:t>
            </a:fld>
            <a:endParaRPr lang="en-US"/>
          </a:p>
        </p:txBody>
      </p:sp>
    </p:spTree>
    <p:extLst>
      <p:ext uri="{BB962C8B-B14F-4D97-AF65-F5344CB8AC3E}">
        <p14:creationId xmlns:p14="http://schemas.microsoft.com/office/powerpoint/2010/main" val="158339040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ransition spd="med">
    <p:pull dir="u"/>
  </p:transition>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5.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jsonplaceholder.typicode.com/todos?_limit=5"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hyperlink" Target="https://www.facebook.com/abobakr143" TargetMode="External"/><Relationship Id="rId1" Type="http://schemas.openxmlformats.org/officeDocument/2006/relationships/slideLayout" Target="../slideLayouts/slideLayout6.xml"/><Relationship Id="rId5" Type="http://schemas.openxmlformats.org/officeDocument/2006/relationships/hyperlink" Target="https://wa.me/201113284597" TargetMode="External"/><Relationship Id="rId4" Type="http://schemas.openxmlformats.org/officeDocument/2006/relationships/image" Target="../media/image118.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4BCC-1009-42DB-9C86-C0A935B58136}"/>
              </a:ext>
            </a:extLst>
          </p:cNvPr>
          <p:cNvSpPr>
            <a:spLocks noGrp="1"/>
          </p:cNvSpPr>
          <p:nvPr>
            <p:ph type="ctrTitle" idx="4294967295"/>
          </p:nvPr>
        </p:nvSpPr>
        <p:spPr>
          <a:xfrm>
            <a:off x="1482864" y="1819378"/>
            <a:ext cx="9226272" cy="3219243"/>
          </a:xfrm>
        </p:spPr>
        <p:txBody>
          <a:bodyPr anchor="ctr">
            <a:normAutofit/>
          </a:bodyPr>
          <a:lstStyle/>
          <a:p>
            <a:pPr algn="ctr" rtl="0"/>
            <a:r>
              <a:rPr lang="en-US" sz="4000" b="1" dirty="0">
                <a:solidFill>
                  <a:schemeClr val="accent2"/>
                </a:solidFill>
                <a:latin typeface="Calibri" panose="020F0502020204030204" pitchFamily="34" charset="0"/>
                <a:ea typeface="Calibri" panose="020F0502020204030204" pitchFamily="34" charset="0"/>
                <a:cs typeface="Calibri" panose="020F0502020204030204" pitchFamily="34" charset="0"/>
              </a:rPr>
              <a:t>Introduction to Modern JavaScript (ES6+)</a:t>
            </a:r>
          </a:p>
        </p:txBody>
      </p:sp>
      <p:pic>
        <p:nvPicPr>
          <p:cNvPr id="5" name="Graphic 4">
            <a:extLst>
              <a:ext uri="{FF2B5EF4-FFF2-40B4-BE49-F238E27FC236}">
                <a16:creationId xmlns:a16="http://schemas.microsoft.com/office/drawing/2014/main" id="{48365FFF-C40E-CB50-8AEB-6F0CF2681B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66" y="685798"/>
            <a:ext cx="2069896" cy="2069896"/>
          </a:xfrm>
          <a:prstGeom prst="rect">
            <a:avLst/>
          </a:prstGeom>
        </p:spPr>
      </p:pic>
      <p:pic>
        <p:nvPicPr>
          <p:cNvPr id="9" name="Graphic 8">
            <a:extLst>
              <a:ext uri="{FF2B5EF4-FFF2-40B4-BE49-F238E27FC236}">
                <a16:creationId xmlns:a16="http://schemas.microsoft.com/office/drawing/2014/main" id="{D1C75EDA-E482-BDD8-22CA-A0DA0B7F7D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8773" y="714857"/>
            <a:ext cx="2069897" cy="2069897"/>
          </a:xfrm>
          <a:prstGeom prst="rect">
            <a:avLst/>
          </a:prstGeom>
        </p:spPr>
      </p:pic>
      <p:pic>
        <p:nvPicPr>
          <p:cNvPr id="12" name="Graphic 11">
            <a:extLst>
              <a:ext uri="{FF2B5EF4-FFF2-40B4-BE49-F238E27FC236}">
                <a16:creationId xmlns:a16="http://schemas.microsoft.com/office/drawing/2014/main" id="{4DDC2AA4-E5E4-4B70-3DDF-B8E355E00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66" y="4099993"/>
            <a:ext cx="2069895" cy="2069895"/>
          </a:xfrm>
          <a:prstGeom prst="rect">
            <a:avLst/>
          </a:prstGeom>
        </p:spPr>
      </p:pic>
      <p:pic>
        <p:nvPicPr>
          <p:cNvPr id="14" name="Picture 13">
            <a:extLst>
              <a:ext uri="{FF2B5EF4-FFF2-40B4-BE49-F238E27FC236}">
                <a16:creationId xmlns:a16="http://schemas.microsoft.com/office/drawing/2014/main" id="{5B61FC18-3098-2BC7-BB5E-0D1F036319EA}"/>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9355" t="11759" r="9777" b="11945"/>
          <a:stretch/>
        </p:blipFill>
        <p:spPr>
          <a:xfrm>
            <a:off x="9294771" y="4073242"/>
            <a:ext cx="2193899" cy="2069897"/>
          </a:xfrm>
          <a:prstGeom prst="rect">
            <a:avLst/>
          </a:prstGeom>
        </p:spPr>
      </p:pic>
    </p:spTree>
    <p:extLst>
      <p:ext uri="{BB962C8B-B14F-4D97-AF65-F5344CB8AC3E}">
        <p14:creationId xmlns:p14="http://schemas.microsoft.com/office/powerpoint/2010/main" val="2008395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Destructuring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a:t>
            </a:r>
            <a:r>
              <a:rPr lang="ar-EG" sz="2400" b="0" i="0" dirty="0">
                <a:solidFill>
                  <a:schemeClr val="tx1"/>
                </a:solidFill>
                <a:effectLst>
                  <a:outerShdw blurRad="38100" dist="38100" dir="2700000" algn="tl">
                    <a:srgbClr val="000000">
                      <a:alpha val="43137"/>
                    </a:srgbClr>
                  </a:outerShdw>
                </a:effectLst>
                <a:latin typeface="quote-cjk-patch"/>
                <a:cs typeface="+mj-cs"/>
              </a:rPr>
              <a:t>2</a:t>
            </a:r>
            <a:r>
              <a:rPr lang="en-US" sz="2400" b="0" i="0" dirty="0">
                <a:solidFill>
                  <a:schemeClr val="tx1"/>
                </a:solidFill>
                <a:effectLst>
                  <a:outerShdw blurRad="38100" dist="38100" dir="2700000" algn="tl">
                    <a:srgbClr val="000000">
                      <a:alpha val="43137"/>
                    </a:srgbClr>
                  </a:outerShdw>
                </a:effectLst>
                <a:latin typeface="quote-cjk-patch"/>
                <a:cs typeface="+mj-cs"/>
              </a:rPr>
              <a:t> – Destructuring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B65D13A6-6FEF-5584-131E-A35BCBC6AEAB}"/>
              </a:ext>
            </a:extLst>
          </p:cNvPr>
          <p:cNvPicPr>
            <a:picLocks noChangeAspect="1"/>
          </p:cNvPicPr>
          <p:nvPr/>
        </p:nvPicPr>
        <p:blipFill>
          <a:blip r:embed="rId4"/>
          <a:stretch>
            <a:fillRect/>
          </a:stretch>
        </p:blipFill>
        <p:spPr>
          <a:xfrm>
            <a:off x="3673901" y="2812434"/>
            <a:ext cx="4844196" cy="668449"/>
          </a:xfrm>
          <a:prstGeom prst="rect">
            <a:avLst/>
          </a:prstGeom>
        </p:spPr>
      </p:pic>
      <p:pic>
        <p:nvPicPr>
          <p:cNvPr id="10" name="Picture 9">
            <a:extLst>
              <a:ext uri="{FF2B5EF4-FFF2-40B4-BE49-F238E27FC236}">
                <a16:creationId xmlns:a16="http://schemas.microsoft.com/office/drawing/2014/main" id="{10BCF14E-E202-DD1F-7A87-2E26E519F778}"/>
              </a:ext>
            </a:extLst>
          </p:cNvPr>
          <p:cNvPicPr>
            <a:picLocks noChangeAspect="1"/>
          </p:cNvPicPr>
          <p:nvPr/>
        </p:nvPicPr>
        <p:blipFill>
          <a:blip r:embed="rId5"/>
          <a:stretch>
            <a:fillRect/>
          </a:stretch>
        </p:blipFill>
        <p:spPr>
          <a:xfrm>
            <a:off x="3426380" y="3525930"/>
            <a:ext cx="5339239" cy="2756395"/>
          </a:xfrm>
          <a:prstGeom prst="rect">
            <a:avLst/>
          </a:prstGeom>
        </p:spPr>
      </p:pic>
    </p:spTree>
    <p:extLst>
      <p:ext uri="{BB962C8B-B14F-4D97-AF65-F5344CB8AC3E}">
        <p14:creationId xmlns:p14="http://schemas.microsoft.com/office/powerpoint/2010/main" val="2286492894"/>
      </p:ext>
    </p:extLst>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Template Literals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222315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en-US" sz="1700" b="0" i="0" dirty="0">
                <a:solidFill>
                  <a:schemeClr val="tx1"/>
                </a:solidFill>
                <a:effectLst>
                  <a:outerShdw blurRad="38100" dist="38100" dir="2700000" algn="tl">
                    <a:srgbClr val="000000">
                      <a:alpha val="43137"/>
                    </a:srgbClr>
                  </a:outerShdw>
                </a:effectLst>
                <a:latin typeface="quote-cjk-patch"/>
                <a:cs typeface="+mj-cs"/>
              </a:rPr>
              <a:t>Template Literals </a:t>
            </a:r>
            <a:r>
              <a:rPr lang="ar-EG" sz="1700" b="0" i="0" dirty="0">
                <a:solidFill>
                  <a:schemeClr val="tx1"/>
                </a:solidFill>
                <a:effectLst>
                  <a:outerShdw blurRad="38100" dist="38100" dir="2700000" algn="tl">
                    <a:srgbClr val="000000">
                      <a:alpha val="43137"/>
                    </a:srgbClr>
                  </a:outerShdw>
                </a:effectLst>
                <a:latin typeface="quote-cjk-patch"/>
                <a:cs typeface="+mj-cs"/>
              </a:rPr>
              <a:t> طريقة جديدة وأسهل لكتابة النصوص في جافاسكريبت، خصوصًا لو فيها متغيرات أو أكتر من سطر.</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r" rtl="1">
              <a:lnSpc>
                <a:spcPct val="150000"/>
              </a:lnSpc>
            </a:pP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err="1">
                <a:solidFill>
                  <a:schemeClr val="tx1"/>
                </a:solidFill>
                <a:effectLst>
                  <a:outerShdw blurRad="38100" dist="38100" dir="2700000" algn="tl">
                    <a:srgbClr val="000000">
                      <a:alpha val="43137"/>
                    </a:srgbClr>
                  </a:outerShdw>
                </a:effectLst>
                <a:latin typeface="quote-cjk-patch"/>
                <a:cs typeface="+mj-cs"/>
              </a:rPr>
              <a:t>بنستخدم</a:t>
            </a:r>
            <a:r>
              <a:rPr lang="ar-EG" sz="1700" b="0" i="0" dirty="0">
                <a:solidFill>
                  <a:schemeClr val="tx1"/>
                </a:solidFill>
                <a:effectLst>
                  <a:outerShdw blurRad="38100" dist="38100" dir="2700000" algn="tl">
                    <a:srgbClr val="000000">
                      <a:alpha val="43137"/>
                    </a:srgbClr>
                  </a:outerShdw>
                </a:effectLst>
                <a:latin typeface="quote-cjk-patch"/>
                <a:cs typeface="+mj-cs"/>
              </a:rPr>
              <a:t> العلامة `` بدل علامات التنصيص العادية</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r" rtl="1">
              <a:lnSpc>
                <a:spcPct val="150000"/>
              </a:lnSpc>
            </a:pP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a:solidFill>
                  <a:schemeClr val="tx1"/>
                </a:solidFill>
                <a:effectLst>
                  <a:outerShdw blurRad="38100" dist="38100" dir="2700000" algn="tl">
                    <a:srgbClr val="000000">
                      <a:alpha val="43137"/>
                    </a:srgbClr>
                  </a:outerShdw>
                </a:effectLst>
                <a:latin typeface="quote-cjk-patch"/>
                <a:cs typeface="+mj-cs"/>
              </a:rPr>
              <a:t>بنقدر نحط متغيرات جوا النص باستخدام ${}</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r" rtl="1">
              <a:lnSpc>
                <a:spcPct val="150000"/>
              </a:lnSpc>
            </a:pP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a:solidFill>
                  <a:schemeClr val="tx1"/>
                </a:solidFill>
                <a:effectLst>
                  <a:outerShdw blurRad="38100" dist="38100" dir="2700000" algn="tl">
                    <a:srgbClr val="000000">
                      <a:alpha val="43137"/>
                    </a:srgbClr>
                  </a:outerShdw>
                </a:effectLst>
                <a:latin typeface="quote-cjk-patch"/>
                <a:cs typeface="+mj-cs"/>
              </a:rPr>
              <a:t>بنقدر نكتب نص متعدد الأسطر بسهولة</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13" name="Picture 12">
            <a:extLst>
              <a:ext uri="{FF2B5EF4-FFF2-40B4-BE49-F238E27FC236}">
                <a16:creationId xmlns:a16="http://schemas.microsoft.com/office/drawing/2014/main" id="{9B700ACC-4A9F-8078-E952-21AE96088D56}"/>
              </a:ext>
            </a:extLst>
          </p:cNvPr>
          <p:cNvPicPr>
            <a:picLocks noChangeAspect="1"/>
          </p:cNvPicPr>
          <p:nvPr/>
        </p:nvPicPr>
        <p:blipFill>
          <a:blip r:embed="rId4"/>
          <a:stretch>
            <a:fillRect/>
          </a:stretch>
        </p:blipFill>
        <p:spPr>
          <a:xfrm>
            <a:off x="1367422" y="3890763"/>
            <a:ext cx="5311437" cy="926007"/>
          </a:xfrm>
          <a:prstGeom prst="rect">
            <a:avLst/>
          </a:prstGeom>
        </p:spPr>
      </p:pic>
      <p:pic>
        <p:nvPicPr>
          <p:cNvPr id="17" name="Picture 16">
            <a:extLst>
              <a:ext uri="{FF2B5EF4-FFF2-40B4-BE49-F238E27FC236}">
                <a16:creationId xmlns:a16="http://schemas.microsoft.com/office/drawing/2014/main" id="{4F50AD08-8362-12F5-456E-7331FC92B052}"/>
              </a:ext>
            </a:extLst>
          </p:cNvPr>
          <p:cNvPicPr>
            <a:picLocks noChangeAspect="1"/>
          </p:cNvPicPr>
          <p:nvPr/>
        </p:nvPicPr>
        <p:blipFill>
          <a:blip r:embed="rId5"/>
          <a:stretch>
            <a:fillRect/>
          </a:stretch>
        </p:blipFill>
        <p:spPr>
          <a:xfrm>
            <a:off x="7613373" y="3856383"/>
            <a:ext cx="3006534" cy="1143696"/>
          </a:xfrm>
          <a:prstGeom prst="rect">
            <a:avLst/>
          </a:prstGeom>
        </p:spPr>
      </p:pic>
      <p:pic>
        <p:nvPicPr>
          <p:cNvPr id="20" name="Picture 19">
            <a:extLst>
              <a:ext uri="{FF2B5EF4-FFF2-40B4-BE49-F238E27FC236}">
                <a16:creationId xmlns:a16="http://schemas.microsoft.com/office/drawing/2014/main" id="{DD63CB7B-19B6-E509-C958-6CB74BDF5F83}"/>
              </a:ext>
            </a:extLst>
          </p:cNvPr>
          <p:cNvPicPr>
            <a:picLocks noChangeAspect="1"/>
          </p:cNvPicPr>
          <p:nvPr/>
        </p:nvPicPr>
        <p:blipFill>
          <a:blip r:embed="rId6"/>
          <a:stretch>
            <a:fillRect/>
          </a:stretch>
        </p:blipFill>
        <p:spPr>
          <a:xfrm>
            <a:off x="1367422" y="5026015"/>
            <a:ext cx="5666723" cy="967281"/>
          </a:xfrm>
          <a:prstGeom prst="rect">
            <a:avLst/>
          </a:prstGeom>
        </p:spPr>
      </p:pic>
      <p:pic>
        <p:nvPicPr>
          <p:cNvPr id="22" name="Picture 21">
            <a:extLst>
              <a:ext uri="{FF2B5EF4-FFF2-40B4-BE49-F238E27FC236}">
                <a16:creationId xmlns:a16="http://schemas.microsoft.com/office/drawing/2014/main" id="{C8D9D66C-F3F7-C9B1-6662-68030F8FB7B7}"/>
              </a:ext>
            </a:extLst>
          </p:cNvPr>
          <p:cNvPicPr>
            <a:picLocks noChangeAspect="1"/>
          </p:cNvPicPr>
          <p:nvPr/>
        </p:nvPicPr>
        <p:blipFill>
          <a:blip r:embed="rId7"/>
          <a:stretch>
            <a:fillRect/>
          </a:stretch>
        </p:blipFill>
        <p:spPr>
          <a:xfrm>
            <a:off x="7613373" y="5028250"/>
            <a:ext cx="3006535" cy="1257927"/>
          </a:xfrm>
          <a:prstGeom prst="rect">
            <a:avLst/>
          </a:prstGeom>
        </p:spPr>
      </p:pic>
    </p:spTree>
    <p:extLst>
      <p:ext uri="{BB962C8B-B14F-4D97-AF65-F5344CB8AC3E}">
        <p14:creationId xmlns:p14="http://schemas.microsoft.com/office/powerpoint/2010/main" val="3224551804"/>
      </p:ext>
    </p:extLst>
  </p:cSld>
  <p:clrMapOvr>
    <a:masterClrMapping/>
  </p:clrMapOvr>
  <p:transition spd="med">
    <p:pull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Template Literals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8" y="174792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Template Literals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2756759"/>
            <a:ext cx="8845826" cy="9934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عندك المتغيرات التالية، </a:t>
            </a: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تكتب رسالة ترحيب باستخدام </a:t>
            </a:r>
            <a:r>
              <a:rPr lang="en-US" altLang="en-US" sz="2000" dirty="0">
                <a:solidFill>
                  <a:schemeClr val="tx1"/>
                </a:solidFill>
                <a:effectLst>
                  <a:outerShdw blurRad="38100" dist="38100" dir="2700000" algn="tl">
                    <a:srgbClr val="000000">
                      <a:alpha val="43137"/>
                    </a:srgbClr>
                  </a:outerShdw>
                </a:effectLst>
                <a:latin typeface="quote-cjk-patch"/>
                <a:cs typeface="+mj-cs"/>
              </a:rPr>
              <a:t>Template Literals:</a:t>
            </a:r>
          </a:p>
        </p:txBody>
      </p:sp>
      <p:pic>
        <p:nvPicPr>
          <p:cNvPr id="8" name="Picture 7">
            <a:extLst>
              <a:ext uri="{FF2B5EF4-FFF2-40B4-BE49-F238E27FC236}">
                <a16:creationId xmlns:a16="http://schemas.microsoft.com/office/drawing/2014/main" id="{A306745F-A83F-FA96-7A0E-D8572C48E25B}"/>
              </a:ext>
            </a:extLst>
          </p:cNvPr>
          <p:cNvPicPr>
            <a:picLocks noChangeAspect="1"/>
          </p:cNvPicPr>
          <p:nvPr/>
        </p:nvPicPr>
        <p:blipFill>
          <a:blip r:embed="rId4"/>
          <a:stretch>
            <a:fillRect/>
          </a:stretch>
        </p:blipFill>
        <p:spPr>
          <a:xfrm>
            <a:off x="4223468" y="3931133"/>
            <a:ext cx="3745063" cy="865238"/>
          </a:xfrm>
          <a:prstGeom prst="rect">
            <a:avLst/>
          </a:prstGeom>
        </p:spPr>
      </p:pic>
      <p:sp>
        <p:nvSpPr>
          <p:cNvPr id="9" name="Rectangle 8">
            <a:extLst>
              <a:ext uri="{FF2B5EF4-FFF2-40B4-BE49-F238E27FC236}">
                <a16:creationId xmlns:a16="http://schemas.microsoft.com/office/drawing/2014/main" id="{3FF7AA96-FC78-EAE0-F164-402A64D7C9C9}"/>
              </a:ext>
            </a:extLst>
          </p:cNvPr>
          <p:cNvSpPr/>
          <p:nvPr/>
        </p:nvSpPr>
        <p:spPr>
          <a:xfrm>
            <a:off x="1688203" y="4965927"/>
            <a:ext cx="8845826" cy="106258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الناتج المطلوب يكون:</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a:t>
            </a:r>
            <a:r>
              <a:rPr lang="en-US" altLang="en-US" sz="2000" dirty="0">
                <a:solidFill>
                  <a:schemeClr val="tx1"/>
                </a:solidFill>
                <a:effectLst>
                  <a:outerShdw blurRad="38100" dist="38100" dir="2700000" algn="tl">
                    <a:srgbClr val="000000">
                      <a:alpha val="43137"/>
                    </a:srgbClr>
                  </a:outerShdw>
                </a:effectLst>
                <a:latin typeface="quote-cjk-patch"/>
                <a:cs typeface="+mj-cs"/>
              </a:rPr>
              <a:t>Hello Salma, welcome from Egypt!”</a:t>
            </a:r>
          </a:p>
        </p:txBody>
      </p:sp>
    </p:spTree>
    <p:extLst>
      <p:ext uri="{BB962C8B-B14F-4D97-AF65-F5344CB8AC3E}">
        <p14:creationId xmlns:p14="http://schemas.microsoft.com/office/powerpoint/2010/main" val="3551763774"/>
      </p:ext>
    </p:extLst>
  </p:cSld>
  <p:clrMapOvr>
    <a:masterClrMapping/>
  </p:clrMapOvr>
  <p:transition spd="med">
    <p:pull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Template Literals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Template Literals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B598C968-CC50-F741-9664-9C10A4FEF8D4}"/>
              </a:ext>
            </a:extLst>
          </p:cNvPr>
          <p:cNvPicPr>
            <a:picLocks noChangeAspect="1"/>
          </p:cNvPicPr>
          <p:nvPr/>
        </p:nvPicPr>
        <p:blipFill>
          <a:blip r:embed="rId4"/>
          <a:stretch>
            <a:fillRect/>
          </a:stretch>
        </p:blipFill>
        <p:spPr>
          <a:xfrm>
            <a:off x="2644401" y="4017153"/>
            <a:ext cx="6903197" cy="1627254"/>
          </a:xfrm>
          <a:prstGeom prst="rect">
            <a:avLst/>
          </a:prstGeom>
        </p:spPr>
      </p:pic>
      <p:pic>
        <p:nvPicPr>
          <p:cNvPr id="9" name="Picture 8">
            <a:extLst>
              <a:ext uri="{FF2B5EF4-FFF2-40B4-BE49-F238E27FC236}">
                <a16:creationId xmlns:a16="http://schemas.microsoft.com/office/drawing/2014/main" id="{D73C5644-35F0-0D98-9A11-5EE470CE1754}"/>
              </a:ext>
            </a:extLst>
          </p:cNvPr>
          <p:cNvPicPr>
            <a:picLocks noChangeAspect="1"/>
          </p:cNvPicPr>
          <p:nvPr/>
        </p:nvPicPr>
        <p:blipFill>
          <a:blip r:embed="rId5"/>
          <a:stretch>
            <a:fillRect/>
          </a:stretch>
        </p:blipFill>
        <p:spPr>
          <a:xfrm>
            <a:off x="3029881" y="2968329"/>
            <a:ext cx="6132235" cy="732370"/>
          </a:xfrm>
          <a:prstGeom prst="rect">
            <a:avLst/>
          </a:prstGeom>
        </p:spPr>
      </p:pic>
    </p:spTree>
    <p:extLst>
      <p:ext uri="{BB962C8B-B14F-4D97-AF65-F5344CB8AC3E}">
        <p14:creationId xmlns:p14="http://schemas.microsoft.com/office/powerpoint/2010/main" val="1578528533"/>
      </p:ext>
    </p:extLst>
  </p:cSld>
  <p:clrMapOvr>
    <a:masterClrMapping/>
  </p:clrMapOvr>
  <p:transition spd="med">
    <p:pull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Modern JavaScript Modules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222315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الـ </a:t>
            </a:r>
            <a:r>
              <a:rPr lang="en-US" sz="1700" b="0" i="0" dirty="0">
                <a:solidFill>
                  <a:schemeClr val="tx1"/>
                </a:solidFill>
                <a:effectLst>
                  <a:outerShdw blurRad="38100" dist="38100" dir="2700000" algn="tl">
                    <a:srgbClr val="000000">
                      <a:alpha val="43137"/>
                    </a:srgbClr>
                  </a:outerShdw>
                </a:effectLst>
                <a:latin typeface="quote-cjk-patch"/>
                <a:cs typeface="+mj-cs"/>
              </a:rPr>
              <a:t>Modules </a:t>
            </a:r>
            <a:r>
              <a:rPr lang="ar-EG" sz="1700" b="0" i="0" dirty="0">
                <a:solidFill>
                  <a:schemeClr val="tx1"/>
                </a:solidFill>
                <a:effectLst>
                  <a:outerShdw blurRad="38100" dist="38100" dir="2700000" algn="tl">
                    <a:srgbClr val="000000">
                      <a:alpha val="43137"/>
                    </a:srgbClr>
                  </a:outerShdw>
                </a:effectLst>
                <a:latin typeface="quote-cjk-patch"/>
                <a:cs typeface="+mj-cs"/>
              </a:rPr>
              <a:t> بتقسّم الكود لملفات منفصلة عشان الكود يكون منظم وسهل التوسيع، وبنستخدم </a:t>
            </a:r>
            <a:r>
              <a:rPr lang="en-US" sz="1700" b="0" i="0" dirty="0">
                <a:solidFill>
                  <a:schemeClr val="tx1"/>
                </a:solidFill>
                <a:effectLst>
                  <a:outerShdw blurRad="38100" dist="38100" dir="2700000" algn="tl">
                    <a:srgbClr val="000000">
                      <a:alpha val="43137"/>
                    </a:srgbClr>
                  </a:outerShdw>
                </a:effectLst>
                <a:latin typeface="quote-cjk-patch"/>
                <a:cs typeface="+mj-cs"/>
              </a:rPr>
              <a:t>export</a:t>
            </a:r>
            <a:r>
              <a:rPr lang="ar-EG" sz="1700" b="0" i="0" dirty="0">
                <a:solidFill>
                  <a:schemeClr val="tx1"/>
                </a:solidFill>
                <a:effectLst>
                  <a:outerShdw blurRad="38100" dist="38100" dir="2700000" algn="tl">
                    <a:srgbClr val="000000">
                      <a:alpha val="43137"/>
                    </a:srgbClr>
                  </a:outerShdw>
                </a:effectLst>
                <a:latin typeface="quote-cjk-patch"/>
                <a:cs typeface="+mj-cs"/>
              </a:rPr>
              <a:t> و </a:t>
            </a:r>
            <a:r>
              <a:rPr lang="en-US" sz="1700" b="0" i="0" dirty="0">
                <a:solidFill>
                  <a:schemeClr val="tx1"/>
                </a:solidFill>
                <a:effectLst>
                  <a:outerShdw blurRad="38100" dist="38100" dir="2700000" algn="tl">
                    <a:srgbClr val="000000">
                      <a:alpha val="43137"/>
                    </a:srgbClr>
                  </a:outerShdw>
                </a:effectLst>
                <a:latin typeface="quote-cjk-patch"/>
                <a:cs typeface="+mj-cs"/>
              </a:rPr>
              <a:t>import</a:t>
            </a:r>
            <a:r>
              <a:rPr lang="ar-EG" sz="1700" b="0" i="0" dirty="0">
                <a:solidFill>
                  <a:schemeClr val="tx1"/>
                </a:solidFill>
                <a:effectLst>
                  <a:outerShdw blurRad="38100" dist="38100" dir="2700000" algn="tl">
                    <a:srgbClr val="000000">
                      <a:alpha val="43137"/>
                    </a:srgbClr>
                  </a:outerShdw>
                </a:effectLst>
                <a:latin typeface="quote-cjk-patch"/>
                <a:cs typeface="+mj-cs"/>
              </a:rPr>
              <a:t> لتبادل الأكواد بين الملفات.</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en-US" sz="1700" b="0" i="0" dirty="0">
                <a:solidFill>
                  <a:schemeClr val="tx1"/>
                </a:solidFill>
                <a:effectLst>
                  <a:outerShdw blurRad="38100" dist="38100" dir="2700000" algn="tl">
                    <a:srgbClr val="000000">
                      <a:alpha val="43137"/>
                    </a:srgbClr>
                  </a:outerShdw>
                </a:effectLst>
                <a:latin typeface="quote-cjk-patch"/>
                <a:cs typeface="+mj-cs"/>
              </a:rPr>
              <a:t>✅ export: </a:t>
            </a:r>
            <a:r>
              <a:rPr lang="ar-EG" sz="1700" b="0" i="0" dirty="0">
                <a:solidFill>
                  <a:schemeClr val="tx1"/>
                </a:solidFill>
                <a:effectLst>
                  <a:outerShdw blurRad="38100" dist="38100" dir="2700000" algn="tl">
                    <a:srgbClr val="000000">
                      <a:alpha val="43137"/>
                    </a:srgbClr>
                  </a:outerShdw>
                </a:effectLst>
                <a:latin typeface="quote-cjk-patch"/>
                <a:cs typeface="+mj-cs"/>
              </a:rPr>
              <a:t>لتصدير دوال أو متغيرات أو </a:t>
            </a:r>
            <a:r>
              <a:rPr lang="ar-EG" sz="1700" b="0" i="0" dirty="0" err="1">
                <a:solidFill>
                  <a:schemeClr val="tx1"/>
                </a:solidFill>
                <a:effectLst>
                  <a:outerShdw blurRad="38100" dist="38100" dir="2700000" algn="tl">
                    <a:srgbClr val="000000">
                      <a:alpha val="43137"/>
                    </a:srgbClr>
                  </a:outerShdw>
                </a:effectLst>
                <a:latin typeface="quote-cjk-patch"/>
                <a:cs typeface="+mj-cs"/>
              </a:rPr>
              <a:t>كلاسات</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en-US" sz="1700" b="0" i="0" dirty="0">
                <a:solidFill>
                  <a:schemeClr val="tx1"/>
                </a:solidFill>
                <a:effectLst>
                  <a:outerShdw blurRad="38100" dist="38100" dir="2700000" algn="tl">
                    <a:srgbClr val="000000">
                      <a:alpha val="43137"/>
                    </a:srgbClr>
                  </a:outerShdw>
                </a:effectLst>
                <a:latin typeface="quote-cjk-patch"/>
                <a:cs typeface="+mj-cs"/>
              </a:rPr>
              <a:t>✅ import: </a:t>
            </a:r>
            <a:r>
              <a:rPr lang="ar-EG" sz="1700" b="0" i="0" dirty="0">
                <a:solidFill>
                  <a:schemeClr val="tx1"/>
                </a:solidFill>
                <a:effectLst>
                  <a:outerShdw blurRad="38100" dist="38100" dir="2700000" algn="tl">
                    <a:srgbClr val="000000">
                      <a:alpha val="43137"/>
                    </a:srgbClr>
                  </a:outerShdw>
                </a:effectLst>
                <a:latin typeface="quote-cjk-patch"/>
                <a:cs typeface="+mj-cs"/>
              </a:rPr>
              <a:t>لاستيراد الحاجات دي في ملف </a:t>
            </a:r>
            <a:r>
              <a:rPr lang="ar-EG" sz="1700" b="0" i="0" dirty="0" err="1">
                <a:solidFill>
                  <a:schemeClr val="tx1"/>
                </a:solidFill>
                <a:effectLst>
                  <a:outerShdw blurRad="38100" dist="38100" dir="2700000" algn="tl">
                    <a:srgbClr val="000000">
                      <a:alpha val="43137"/>
                    </a:srgbClr>
                  </a:outerShdw>
                </a:effectLst>
                <a:latin typeface="quote-cjk-patch"/>
                <a:cs typeface="+mj-cs"/>
              </a:rPr>
              <a:t>تاني</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4C0C6264-2BCF-1776-AA1B-C40676F14155}"/>
              </a:ext>
            </a:extLst>
          </p:cNvPr>
          <p:cNvPicPr>
            <a:picLocks noChangeAspect="1"/>
          </p:cNvPicPr>
          <p:nvPr/>
        </p:nvPicPr>
        <p:blipFill>
          <a:blip r:embed="rId4"/>
          <a:stretch>
            <a:fillRect/>
          </a:stretch>
        </p:blipFill>
        <p:spPr>
          <a:xfrm>
            <a:off x="1367422" y="4014059"/>
            <a:ext cx="3741291" cy="754212"/>
          </a:xfrm>
          <a:prstGeom prst="rect">
            <a:avLst/>
          </a:prstGeom>
        </p:spPr>
      </p:pic>
      <p:pic>
        <p:nvPicPr>
          <p:cNvPr id="8" name="Picture 7">
            <a:extLst>
              <a:ext uri="{FF2B5EF4-FFF2-40B4-BE49-F238E27FC236}">
                <a16:creationId xmlns:a16="http://schemas.microsoft.com/office/drawing/2014/main" id="{7584E246-69FE-4E18-C060-852CBE9C3844}"/>
              </a:ext>
            </a:extLst>
          </p:cNvPr>
          <p:cNvPicPr>
            <a:picLocks noChangeAspect="1"/>
          </p:cNvPicPr>
          <p:nvPr/>
        </p:nvPicPr>
        <p:blipFill>
          <a:blip r:embed="rId5"/>
          <a:stretch>
            <a:fillRect/>
          </a:stretch>
        </p:blipFill>
        <p:spPr>
          <a:xfrm>
            <a:off x="1367421" y="4856372"/>
            <a:ext cx="3741290" cy="1074962"/>
          </a:xfrm>
          <a:prstGeom prst="rect">
            <a:avLst/>
          </a:prstGeom>
        </p:spPr>
      </p:pic>
      <p:pic>
        <p:nvPicPr>
          <p:cNvPr id="7" name="Picture 6">
            <a:extLst>
              <a:ext uri="{FF2B5EF4-FFF2-40B4-BE49-F238E27FC236}">
                <a16:creationId xmlns:a16="http://schemas.microsoft.com/office/drawing/2014/main" id="{E11F4D60-E2B8-6A86-D1A8-AF5C0C42F3CE}"/>
              </a:ext>
            </a:extLst>
          </p:cNvPr>
          <p:cNvPicPr>
            <a:picLocks noChangeAspect="1"/>
          </p:cNvPicPr>
          <p:nvPr/>
        </p:nvPicPr>
        <p:blipFill>
          <a:blip r:embed="rId6"/>
          <a:stretch>
            <a:fillRect/>
          </a:stretch>
        </p:blipFill>
        <p:spPr>
          <a:xfrm>
            <a:off x="6095997" y="3873876"/>
            <a:ext cx="5235393" cy="360601"/>
          </a:xfrm>
          <a:prstGeom prst="rect">
            <a:avLst/>
          </a:prstGeom>
        </p:spPr>
      </p:pic>
      <p:pic>
        <p:nvPicPr>
          <p:cNvPr id="10" name="Picture 9">
            <a:extLst>
              <a:ext uri="{FF2B5EF4-FFF2-40B4-BE49-F238E27FC236}">
                <a16:creationId xmlns:a16="http://schemas.microsoft.com/office/drawing/2014/main" id="{2C789764-CC4F-5D6D-9918-383D41E1A724}"/>
              </a:ext>
            </a:extLst>
          </p:cNvPr>
          <p:cNvPicPr>
            <a:picLocks noChangeAspect="1"/>
          </p:cNvPicPr>
          <p:nvPr/>
        </p:nvPicPr>
        <p:blipFill>
          <a:blip r:embed="rId7"/>
          <a:stretch>
            <a:fillRect/>
          </a:stretch>
        </p:blipFill>
        <p:spPr>
          <a:xfrm>
            <a:off x="6095998" y="4312291"/>
            <a:ext cx="5235393" cy="1060333"/>
          </a:xfrm>
          <a:prstGeom prst="rect">
            <a:avLst/>
          </a:prstGeom>
        </p:spPr>
      </p:pic>
      <p:pic>
        <p:nvPicPr>
          <p:cNvPr id="12" name="Picture 11">
            <a:extLst>
              <a:ext uri="{FF2B5EF4-FFF2-40B4-BE49-F238E27FC236}">
                <a16:creationId xmlns:a16="http://schemas.microsoft.com/office/drawing/2014/main" id="{2F637634-F074-D9F9-975F-B4CD581F5320}"/>
              </a:ext>
            </a:extLst>
          </p:cNvPr>
          <p:cNvPicPr>
            <a:picLocks noChangeAspect="1"/>
          </p:cNvPicPr>
          <p:nvPr/>
        </p:nvPicPr>
        <p:blipFill>
          <a:blip r:embed="rId8"/>
          <a:stretch>
            <a:fillRect/>
          </a:stretch>
        </p:blipFill>
        <p:spPr>
          <a:xfrm>
            <a:off x="6095999" y="5500889"/>
            <a:ext cx="5235394" cy="472481"/>
          </a:xfrm>
          <a:prstGeom prst="rect">
            <a:avLst/>
          </a:prstGeom>
        </p:spPr>
      </p:pic>
    </p:spTree>
    <p:extLst>
      <p:ext uri="{BB962C8B-B14F-4D97-AF65-F5344CB8AC3E}">
        <p14:creationId xmlns:p14="http://schemas.microsoft.com/office/powerpoint/2010/main" val="3564976278"/>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Modules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 Modules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102130"/>
            <a:ext cx="8845826" cy="225506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تكتب ملف باسم </a:t>
            </a:r>
            <a:r>
              <a:rPr lang="en-US" altLang="en-US" sz="2000" dirty="0">
                <a:solidFill>
                  <a:schemeClr val="tx1"/>
                </a:solidFill>
                <a:effectLst>
                  <a:outerShdw blurRad="38100" dist="38100" dir="2700000" algn="tl">
                    <a:srgbClr val="000000">
                      <a:alpha val="43137"/>
                    </a:srgbClr>
                  </a:outerShdw>
                </a:effectLst>
                <a:latin typeface="quote-cjk-patch"/>
                <a:cs typeface="+mj-cs"/>
              </a:rPr>
              <a:t>utils.js </a:t>
            </a:r>
            <a:r>
              <a:rPr lang="ar-EG" altLang="en-US" sz="2000" dirty="0">
                <a:solidFill>
                  <a:schemeClr val="tx1"/>
                </a:solidFill>
                <a:effectLst>
                  <a:outerShdw blurRad="38100" dist="38100" dir="2700000" algn="tl">
                    <a:srgbClr val="000000">
                      <a:alpha val="43137"/>
                    </a:srgbClr>
                  </a:outerShdw>
                </a:effectLst>
                <a:latin typeface="quote-cjk-patch"/>
                <a:cs typeface="+mj-cs"/>
              </a:rPr>
              <a:t>فيه دالة باسم </a:t>
            </a:r>
            <a:r>
              <a:rPr lang="en-US" altLang="en-US" sz="2000" dirty="0">
                <a:solidFill>
                  <a:schemeClr val="tx1"/>
                </a:solidFill>
                <a:effectLst>
                  <a:outerShdw blurRad="38100" dist="38100" dir="2700000" algn="tl">
                    <a:srgbClr val="000000">
                      <a:alpha val="43137"/>
                    </a:srgbClr>
                  </a:outerShdw>
                </a:effectLst>
                <a:latin typeface="quote-cjk-patch"/>
                <a:cs typeface="+mj-cs"/>
              </a:rPr>
              <a:t>square</a:t>
            </a:r>
            <a:r>
              <a:rPr lang="ar-EG" altLang="en-US" sz="2000" dirty="0">
                <a:solidFill>
                  <a:schemeClr val="tx1"/>
                </a:solidFill>
                <a:effectLst>
                  <a:outerShdw blurRad="38100" dist="38100" dir="2700000" algn="tl">
                    <a:srgbClr val="000000">
                      <a:alpha val="43137"/>
                    </a:srgbClr>
                  </a:outerShdw>
                </a:effectLst>
                <a:latin typeface="quote-cjk-patch"/>
                <a:cs typeface="+mj-cs"/>
              </a:rPr>
              <a:t> ترجع مربع رقم، وفي ملف</a:t>
            </a:r>
            <a:r>
              <a:rPr lang="en-US" altLang="en-US" sz="2000" dirty="0">
                <a:solidFill>
                  <a:schemeClr val="tx1"/>
                </a:solidFill>
                <a:effectLst>
                  <a:outerShdw blurRad="38100" dist="38100" dir="2700000" algn="tl">
                    <a:srgbClr val="000000">
                      <a:alpha val="43137"/>
                    </a:srgbClr>
                  </a:outerShdw>
                </a:effectLst>
                <a:latin typeface="quote-cjk-patch"/>
                <a:cs typeface="+mj-cs"/>
              </a:rPr>
              <a:t>main.js </a:t>
            </a:r>
            <a:r>
              <a:rPr lang="ar-EG" altLang="en-US" sz="2000" dirty="0">
                <a:solidFill>
                  <a:schemeClr val="tx1"/>
                </a:solidFill>
                <a:effectLst>
                  <a:outerShdw blurRad="38100" dist="38100" dir="2700000" algn="tl">
                    <a:srgbClr val="000000">
                      <a:alpha val="43137"/>
                    </a:srgbClr>
                  </a:outerShdw>
                </a:effectLst>
                <a:latin typeface="quote-cjk-patch"/>
                <a:cs typeface="+mj-cs"/>
              </a:rPr>
              <a:t> استورد الدالة واختبرها مع الرقم 4.</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631318918"/>
      </p:ext>
    </p:extLst>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Modules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Modules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DC145CD5-ACA4-9A47-E597-A70285A3B274}"/>
              </a:ext>
            </a:extLst>
          </p:cNvPr>
          <p:cNvPicPr>
            <a:picLocks noChangeAspect="1"/>
          </p:cNvPicPr>
          <p:nvPr/>
        </p:nvPicPr>
        <p:blipFill>
          <a:blip r:embed="rId4"/>
          <a:stretch>
            <a:fillRect/>
          </a:stretch>
        </p:blipFill>
        <p:spPr>
          <a:xfrm>
            <a:off x="1657970" y="2968328"/>
            <a:ext cx="4438030" cy="916949"/>
          </a:xfrm>
          <a:prstGeom prst="rect">
            <a:avLst/>
          </a:prstGeom>
        </p:spPr>
      </p:pic>
      <p:pic>
        <p:nvPicPr>
          <p:cNvPr id="10" name="Picture 9">
            <a:extLst>
              <a:ext uri="{FF2B5EF4-FFF2-40B4-BE49-F238E27FC236}">
                <a16:creationId xmlns:a16="http://schemas.microsoft.com/office/drawing/2014/main" id="{CF35D5E4-2E31-77F9-8008-889FEFCDC055}"/>
              </a:ext>
            </a:extLst>
          </p:cNvPr>
          <p:cNvPicPr>
            <a:picLocks noChangeAspect="1"/>
          </p:cNvPicPr>
          <p:nvPr/>
        </p:nvPicPr>
        <p:blipFill>
          <a:blip r:embed="rId5"/>
          <a:stretch>
            <a:fillRect/>
          </a:stretch>
        </p:blipFill>
        <p:spPr>
          <a:xfrm>
            <a:off x="1657970" y="4086218"/>
            <a:ext cx="4438030" cy="1181867"/>
          </a:xfrm>
          <a:prstGeom prst="rect">
            <a:avLst/>
          </a:prstGeom>
        </p:spPr>
      </p:pic>
      <p:pic>
        <p:nvPicPr>
          <p:cNvPr id="12" name="Picture 11">
            <a:extLst>
              <a:ext uri="{FF2B5EF4-FFF2-40B4-BE49-F238E27FC236}">
                <a16:creationId xmlns:a16="http://schemas.microsoft.com/office/drawing/2014/main" id="{2DAB7BF2-B9A7-D4E3-6750-279EEC7D5E4E}"/>
              </a:ext>
            </a:extLst>
          </p:cNvPr>
          <p:cNvPicPr>
            <a:picLocks noChangeAspect="1"/>
          </p:cNvPicPr>
          <p:nvPr/>
        </p:nvPicPr>
        <p:blipFill>
          <a:blip r:embed="rId6"/>
          <a:stretch>
            <a:fillRect/>
          </a:stretch>
        </p:blipFill>
        <p:spPr>
          <a:xfrm>
            <a:off x="7026681" y="3078359"/>
            <a:ext cx="3205654" cy="915901"/>
          </a:xfrm>
          <a:prstGeom prst="rect">
            <a:avLst/>
          </a:prstGeom>
        </p:spPr>
      </p:pic>
      <p:pic>
        <p:nvPicPr>
          <p:cNvPr id="15" name="Picture 14">
            <a:extLst>
              <a:ext uri="{FF2B5EF4-FFF2-40B4-BE49-F238E27FC236}">
                <a16:creationId xmlns:a16="http://schemas.microsoft.com/office/drawing/2014/main" id="{9430C1AA-C1A4-F448-FB30-D988CD367297}"/>
              </a:ext>
            </a:extLst>
          </p:cNvPr>
          <p:cNvPicPr>
            <a:picLocks noChangeAspect="1"/>
          </p:cNvPicPr>
          <p:nvPr/>
        </p:nvPicPr>
        <p:blipFill>
          <a:blip r:embed="rId7"/>
          <a:stretch>
            <a:fillRect/>
          </a:stretch>
        </p:blipFill>
        <p:spPr>
          <a:xfrm>
            <a:off x="7041590" y="4095661"/>
            <a:ext cx="3205654" cy="1000290"/>
          </a:xfrm>
          <a:prstGeom prst="rect">
            <a:avLst/>
          </a:prstGeom>
        </p:spPr>
      </p:pic>
      <p:pic>
        <p:nvPicPr>
          <p:cNvPr id="17" name="Picture 16">
            <a:extLst>
              <a:ext uri="{FF2B5EF4-FFF2-40B4-BE49-F238E27FC236}">
                <a16:creationId xmlns:a16="http://schemas.microsoft.com/office/drawing/2014/main" id="{F2B4E674-CBB2-586A-8567-8A93173E1798}"/>
              </a:ext>
            </a:extLst>
          </p:cNvPr>
          <p:cNvPicPr>
            <a:picLocks noChangeAspect="1"/>
          </p:cNvPicPr>
          <p:nvPr/>
        </p:nvPicPr>
        <p:blipFill>
          <a:blip r:embed="rId8"/>
          <a:stretch>
            <a:fillRect/>
          </a:stretch>
        </p:blipFill>
        <p:spPr>
          <a:xfrm>
            <a:off x="6614207" y="5197352"/>
            <a:ext cx="4030602" cy="374226"/>
          </a:xfrm>
          <a:prstGeom prst="rect">
            <a:avLst/>
          </a:prstGeom>
        </p:spPr>
      </p:pic>
    </p:spTree>
    <p:extLst>
      <p:ext uri="{BB962C8B-B14F-4D97-AF65-F5344CB8AC3E}">
        <p14:creationId xmlns:p14="http://schemas.microsoft.com/office/powerpoint/2010/main" val="1259378263"/>
      </p:ext>
    </p:extLst>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Classes &amp; Inheritance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186534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err="1">
                <a:solidFill>
                  <a:schemeClr val="tx1"/>
                </a:solidFill>
                <a:effectLst>
                  <a:outerShdw blurRad="38100" dist="38100" dir="2700000" algn="tl">
                    <a:srgbClr val="000000">
                      <a:alpha val="43137"/>
                    </a:srgbClr>
                  </a:outerShdw>
                </a:effectLst>
                <a:latin typeface="quote-cjk-patch"/>
                <a:cs typeface="+mj-cs"/>
              </a:rPr>
              <a:t>الكلاسات</a:t>
            </a: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err="1">
                <a:solidFill>
                  <a:schemeClr val="tx1"/>
                </a:solidFill>
                <a:effectLst>
                  <a:outerShdw blurRad="38100" dist="38100" dir="2700000" algn="tl">
                    <a:srgbClr val="000000">
                      <a:alpha val="43137"/>
                    </a:srgbClr>
                  </a:outerShdw>
                </a:effectLst>
                <a:latin typeface="quote-cjk-patch"/>
                <a:cs typeface="+mj-cs"/>
              </a:rPr>
              <a:t>بتنظّم</a:t>
            </a:r>
            <a:r>
              <a:rPr lang="ar-EG" sz="1700" b="0" i="0" dirty="0">
                <a:solidFill>
                  <a:schemeClr val="tx1"/>
                </a:solidFill>
                <a:effectLst>
                  <a:outerShdw blurRad="38100" dist="38100" dir="2700000" algn="tl">
                    <a:srgbClr val="000000">
                      <a:alpha val="43137"/>
                    </a:srgbClr>
                  </a:outerShdw>
                </a:effectLst>
                <a:latin typeface="quote-cjk-patch"/>
                <a:cs typeface="+mj-cs"/>
              </a:rPr>
              <a:t> الكود بأسلوب الكائنات </a:t>
            </a:r>
            <a:r>
              <a:rPr lang="en-US" sz="1700" b="0" i="0" dirty="0">
                <a:solidFill>
                  <a:schemeClr val="tx1"/>
                </a:solidFill>
                <a:effectLst>
                  <a:outerShdw blurRad="38100" dist="38100" dir="2700000" algn="tl">
                    <a:srgbClr val="000000">
                      <a:alpha val="43137"/>
                    </a:srgbClr>
                  </a:outerShdw>
                </a:effectLst>
                <a:latin typeface="quote-cjk-patch"/>
                <a:cs typeface="+mj-cs"/>
              </a:rPr>
              <a:t>OOP)</a:t>
            </a: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err="1">
                <a:solidFill>
                  <a:schemeClr val="tx1"/>
                </a:solidFill>
                <a:effectLst>
                  <a:outerShdw blurRad="38100" dist="38100" dir="2700000" algn="tl">
                    <a:srgbClr val="000000">
                      <a:alpha val="43137"/>
                    </a:srgbClr>
                  </a:outerShdw>
                </a:effectLst>
                <a:latin typeface="quote-cjk-patch"/>
                <a:cs typeface="+mj-cs"/>
              </a:rPr>
              <a:t>بتقدر</a:t>
            </a:r>
            <a:r>
              <a:rPr lang="ar-EG" sz="1700" b="0" i="0" dirty="0">
                <a:solidFill>
                  <a:schemeClr val="tx1"/>
                </a:solidFill>
                <a:effectLst>
                  <a:outerShdw blurRad="38100" dist="38100" dir="2700000" algn="tl">
                    <a:srgbClr val="000000">
                      <a:alpha val="43137"/>
                    </a:srgbClr>
                  </a:outerShdw>
                </a:effectLst>
                <a:latin typeface="quote-cjk-patch"/>
                <a:cs typeface="+mj-cs"/>
              </a:rPr>
              <a:t> تعمل كائنات بخصائص ودوال، وكمان تقدر تعمل وراثة بين </a:t>
            </a:r>
            <a:r>
              <a:rPr lang="ar-EG" sz="1700" b="0" i="0" dirty="0" err="1">
                <a:solidFill>
                  <a:schemeClr val="tx1"/>
                </a:solidFill>
                <a:effectLst>
                  <a:outerShdw blurRad="38100" dist="38100" dir="2700000" algn="tl">
                    <a:srgbClr val="000000">
                      <a:alpha val="43137"/>
                    </a:srgbClr>
                  </a:outerShdw>
                </a:effectLst>
                <a:latin typeface="quote-cjk-patch"/>
                <a:cs typeface="+mj-cs"/>
              </a:rPr>
              <a:t>الكلاسات</a:t>
            </a:r>
            <a:r>
              <a:rPr lang="ar-EG" sz="1700" b="0" i="0" dirty="0">
                <a:solidFill>
                  <a:schemeClr val="tx1"/>
                </a:solidFill>
                <a:effectLst>
                  <a:outerShdw blurRad="38100" dist="38100" dir="2700000" algn="tl">
                    <a:srgbClr val="000000">
                      <a:alpha val="43137"/>
                    </a:srgbClr>
                  </a:outerShdw>
                </a:effectLst>
                <a:latin typeface="quote-cjk-patch"/>
                <a:cs typeface="+mj-cs"/>
              </a:rPr>
              <a:t>.</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9" name="Picture 8">
            <a:extLst>
              <a:ext uri="{FF2B5EF4-FFF2-40B4-BE49-F238E27FC236}">
                <a16:creationId xmlns:a16="http://schemas.microsoft.com/office/drawing/2014/main" id="{2C239AD5-DFD9-D0F7-B178-D5588D6B0008}"/>
              </a:ext>
            </a:extLst>
          </p:cNvPr>
          <p:cNvPicPr>
            <a:picLocks noChangeAspect="1"/>
          </p:cNvPicPr>
          <p:nvPr/>
        </p:nvPicPr>
        <p:blipFill>
          <a:blip r:embed="rId4"/>
          <a:stretch>
            <a:fillRect/>
          </a:stretch>
        </p:blipFill>
        <p:spPr>
          <a:xfrm>
            <a:off x="1657970" y="3532954"/>
            <a:ext cx="4370323" cy="2476187"/>
          </a:xfrm>
          <a:prstGeom prst="rect">
            <a:avLst/>
          </a:prstGeom>
        </p:spPr>
      </p:pic>
      <p:pic>
        <p:nvPicPr>
          <p:cNvPr id="16" name="Picture 15">
            <a:extLst>
              <a:ext uri="{FF2B5EF4-FFF2-40B4-BE49-F238E27FC236}">
                <a16:creationId xmlns:a16="http://schemas.microsoft.com/office/drawing/2014/main" id="{9A0EF4EA-3A9B-02FE-A511-224AB0C16881}"/>
              </a:ext>
            </a:extLst>
          </p:cNvPr>
          <p:cNvPicPr>
            <a:picLocks noChangeAspect="1"/>
          </p:cNvPicPr>
          <p:nvPr/>
        </p:nvPicPr>
        <p:blipFill>
          <a:blip r:embed="rId5"/>
          <a:stretch>
            <a:fillRect/>
          </a:stretch>
        </p:blipFill>
        <p:spPr>
          <a:xfrm>
            <a:off x="7114009" y="3532954"/>
            <a:ext cx="3420020" cy="2476268"/>
          </a:xfrm>
          <a:prstGeom prst="rect">
            <a:avLst/>
          </a:prstGeom>
        </p:spPr>
      </p:pic>
      <p:pic>
        <p:nvPicPr>
          <p:cNvPr id="18" name="Picture 17">
            <a:extLst>
              <a:ext uri="{FF2B5EF4-FFF2-40B4-BE49-F238E27FC236}">
                <a16:creationId xmlns:a16="http://schemas.microsoft.com/office/drawing/2014/main" id="{6FA96E6B-695B-162C-F45A-CE11C1CF2D40}"/>
              </a:ext>
            </a:extLst>
          </p:cNvPr>
          <p:cNvPicPr>
            <a:picLocks noChangeAspect="1"/>
          </p:cNvPicPr>
          <p:nvPr/>
        </p:nvPicPr>
        <p:blipFill>
          <a:blip r:embed="rId6"/>
          <a:stretch>
            <a:fillRect/>
          </a:stretch>
        </p:blipFill>
        <p:spPr>
          <a:xfrm>
            <a:off x="3908693" y="6073339"/>
            <a:ext cx="4915326" cy="266723"/>
          </a:xfrm>
          <a:prstGeom prst="rect">
            <a:avLst/>
          </a:prstGeom>
        </p:spPr>
      </p:pic>
    </p:spTree>
    <p:extLst>
      <p:ext uri="{BB962C8B-B14F-4D97-AF65-F5344CB8AC3E}">
        <p14:creationId xmlns:p14="http://schemas.microsoft.com/office/powerpoint/2010/main" val="242955036"/>
      </p:ext>
    </p:extLst>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Classes &amp; Inheritance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pic>
        <p:nvPicPr>
          <p:cNvPr id="8" name="Picture 7">
            <a:extLst>
              <a:ext uri="{FF2B5EF4-FFF2-40B4-BE49-F238E27FC236}">
                <a16:creationId xmlns:a16="http://schemas.microsoft.com/office/drawing/2014/main" id="{524D70E3-301F-8DDF-8ED4-40099CB7B1D5}"/>
              </a:ext>
            </a:extLst>
          </p:cNvPr>
          <p:cNvPicPr>
            <a:picLocks noChangeAspect="1"/>
          </p:cNvPicPr>
          <p:nvPr/>
        </p:nvPicPr>
        <p:blipFill>
          <a:blip r:embed="rId4"/>
          <a:stretch>
            <a:fillRect/>
          </a:stretch>
        </p:blipFill>
        <p:spPr>
          <a:xfrm>
            <a:off x="1657970" y="1704707"/>
            <a:ext cx="4403763" cy="4008660"/>
          </a:xfrm>
          <a:prstGeom prst="rect">
            <a:avLst/>
          </a:prstGeom>
        </p:spPr>
      </p:pic>
      <p:pic>
        <p:nvPicPr>
          <p:cNvPr id="11" name="Picture 10">
            <a:extLst>
              <a:ext uri="{FF2B5EF4-FFF2-40B4-BE49-F238E27FC236}">
                <a16:creationId xmlns:a16="http://schemas.microsoft.com/office/drawing/2014/main" id="{40CFD542-1A35-CE36-B821-DE0EA16EDFF0}"/>
              </a:ext>
            </a:extLst>
          </p:cNvPr>
          <p:cNvPicPr>
            <a:picLocks noChangeAspect="1"/>
          </p:cNvPicPr>
          <p:nvPr/>
        </p:nvPicPr>
        <p:blipFill>
          <a:blip r:embed="rId5"/>
          <a:stretch>
            <a:fillRect/>
          </a:stretch>
        </p:blipFill>
        <p:spPr>
          <a:xfrm>
            <a:off x="6130269" y="5210403"/>
            <a:ext cx="4877223" cy="502964"/>
          </a:xfrm>
          <a:prstGeom prst="rect">
            <a:avLst/>
          </a:prstGeom>
        </p:spPr>
      </p:pic>
      <p:pic>
        <p:nvPicPr>
          <p:cNvPr id="13" name="Picture 12">
            <a:extLst>
              <a:ext uri="{FF2B5EF4-FFF2-40B4-BE49-F238E27FC236}">
                <a16:creationId xmlns:a16="http://schemas.microsoft.com/office/drawing/2014/main" id="{BA7DD856-936F-293C-22FC-144E3ADE0436}"/>
              </a:ext>
            </a:extLst>
          </p:cNvPr>
          <p:cNvPicPr>
            <a:picLocks noChangeAspect="1"/>
          </p:cNvPicPr>
          <p:nvPr/>
        </p:nvPicPr>
        <p:blipFill>
          <a:blip r:embed="rId6"/>
          <a:stretch>
            <a:fillRect/>
          </a:stretch>
        </p:blipFill>
        <p:spPr>
          <a:xfrm>
            <a:off x="6130269" y="1704707"/>
            <a:ext cx="4877223" cy="2917358"/>
          </a:xfrm>
          <a:prstGeom prst="rect">
            <a:avLst/>
          </a:prstGeom>
        </p:spPr>
      </p:pic>
      <p:sp>
        <p:nvSpPr>
          <p:cNvPr id="15" name="Rectangle 14">
            <a:extLst>
              <a:ext uri="{FF2B5EF4-FFF2-40B4-BE49-F238E27FC236}">
                <a16:creationId xmlns:a16="http://schemas.microsoft.com/office/drawing/2014/main" id="{823A17A4-405C-BBF7-1AAF-1084E0E552D7}"/>
              </a:ext>
            </a:extLst>
          </p:cNvPr>
          <p:cNvSpPr/>
          <p:nvPr/>
        </p:nvSpPr>
        <p:spPr>
          <a:xfrm>
            <a:off x="8338930" y="1660649"/>
            <a:ext cx="2195099" cy="575655"/>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1412250214"/>
      </p:ext>
    </p:extLst>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Classes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Classes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102130"/>
            <a:ext cx="8845826" cy="225506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اكتب كلاس باسم </a:t>
            </a:r>
            <a:r>
              <a:rPr lang="en-US" altLang="en-US" sz="2000" dirty="0">
                <a:solidFill>
                  <a:schemeClr val="tx1"/>
                </a:solidFill>
                <a:effectLst>
                  <a:outerShdw blurRad="38100" dist="38100" dir="2700000" algn="tl">
                    <a:srgbClr val="000000">
                      <a:alpha val="43137"/>
                    </a:srgbClr>
                  </a:outerShdw>
                </a:effectLst>
                <a:latin typeface="quote-cjk-patch"/>
                <a:cs typeface="+mj-cs"/>
              </a:rPr>
              <a:t>Product</a:t>
            </a:r>
            <a:r>
              <a:rPr lang="ar-EG" altLang="en-US" sz="2000" dirty="0">
                <a:solidFill>
                  <a:schemeClr val="tx1"/>
                </a:solidFill>
                <a:effectLst>
                  <a:outerShdw blurRad="38100" dist="38100" dir="2700000" algn="tl">
                    <a:srgbClr val="000000">
                      <a:alpha val="43137"/>
                    </a:srgbClr>
                  </a:outerShdw>
                </a:effectLst>
                <a:latin typeface="quote-cjk-patch"/>
                <a:cs typeface="+mj-cs"/>
              </a:rPr>
              <a:t> فيه الخصائص: </a:t>
            </a:r>
            <a:r>
              <a:rPr lang="en-US" altLang="en-US" sz="2000" dirty="0">
                <a:solidFill>
                  <a:schemeClr val="tx1"/>
                </a:solidFill>
                <a:effectLst>
                  <a:outerShdw blurRad="38100" dist="38100" dir="2700000" algn="tl">
                    <a:srgbClr val="000000">
                      <a:alpha val="43137"/>
                    </a:srgbClr>
                  </a:outerShdw>
                </a:effectLst>
                <a:latin typeface="quote-cjk-patch"/>
                <a:cs typeface="+mj-cs"/>
              </a:rPr>
              <a:t>name, price</a:t>
            </a:r>
            <a:r>
              <a:rPr lang="ar-EG" altLang="en-US" sz="2000" dirty="0">
                <a:solidFill>
                  <a:schemeClr val="tx1"/>
                </a:solidFill>
                <a:effectLst>
                  <a:outerShdw blurRad="38100" dist="38100" dir="2700000" algn="tl">
                    <a:srgbClr val="000000">
                      <a:alpha val="43137"/>
                    </a:srgbClr>
                  </a:outerShdw>
                </a:effectLst>
                <a:latin typeface="quote-cjk-patch"/>
                <a:cs typeface="+mj-cs"/>
              </a:rPr>
              <a:t> </a:t>
            </a: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a:solidFill>
                  <a:schemeClr val="tx1"/>
                </a:solidFill>
                <a:effectLst>
                  <a:outerShdw blurRad="38100" dist="38100" dir="2700000" algn="tl">
                    <a:srgbClr val="000000">
                      <a:alpha val="43137"/>
                    </a:srgbClr>
                  </a:outerShdw>
                </a:effectLst>
                <a:latin typeface="quote-cjk-patch"/>
                <a:cs typeface="+mj-cs"/>
              </a:rPr>
              <a:t>ودالة</a:t>
            </a:r>
            <a:r>
              <a:rPr lang="en-US" altLang="en-US" sz="2000" dirty="0">
                <a:solidFill>
                  <a:schemeClr val="tx1"/>
                </a:solidFill>
                <a:effectLst>
                  <a:outerShdw blurRad="38100" dist="38100" dir="2700000" algn="tl">
                    <a:srgbClr val="000000">
                      <a:alpha val="43137"/>
                    </a:srgbClr>
                  </a:outerShdw>
                </a:effectLst>
                <a:latin typeface="quote-cjk-patch"/>
                <a:cs typeface="+mj-cs"/>
              </a:rPr>
              <a:t>display </a:t>
            </a:r>
            <a:r>
              <a:rPr lang="ar-EG" altLang="en-US" sz="2000" dirty="0">
                <a:solidFill>
                  <a:schemeClr val="tx1"/>
                </a:solidFill>
                <a:effectLst>
                  <a:outerShdw blurRad="38100" dist="38100" dir="2700000" algn="tl">
                    <a:srgbClr val="000000">
                      <a:alpha val="43137"/>
                    </a:srgbClr>
                  </a:outerShdw>
                </a:effectLst>
                <a:latin typeface="quote-cjk-patch"/>
                <a:cs typeface="+mj-cs"/>
              </a:rPr>
              <a:t> ترجع نص بالشكل: </a:t>
            </a:r>
          </a:p>
          <a:p>
            <a:pPr lvl="1" algn="r" rtl="1" fontAlgn="base">
              <a:spcBef>
                <a:spcPct val="0"/>
              </a:spcBef>
              <a:spcAft>
                <a:spcPct val="0"/>
              </a:spcAft>
            </a:pP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algn="ctr"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a:t>
            </a:r>
            <a:r>
              <a:rPr lang="en-US" altLang="en-US" sz="2000" dirty="0">
                <a:solidFill>
                  <a:schemeClr val="tx1"/>
                </a:solidFill>
                <a:effectLst>
                  <a:outerShdw blurRad="38100" dist="38100" dir="2700000" algn="tl">
                    <a:srgbClr val="000000">
                      <a:alpha val="43137"/>
                    </a:srgbClr>
                  </a:outerShdw>
                </a:effectLst>
                <a:latin typeface="quote-cjk-patch"/>
                <a:cs typeface="+mj-cs"/>
              </a:rPr>
              <a:t>Product: [name], Price: $[price]"</a:t>
            </a:r>
          </a:p>
        </p:txBody>
      </p:sp>
    </p:spTree>
    <p:extLst>
      <p:ext uri="{BB962C8B-B14F-4D97-AF65-F5344CB8AC3E}">
        <p14:creationId xmlns:p14="http://schemas.microsoft.com/office/powerpoint/2010/main" val="3969028418"/>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9794BF-1A72-B6EB-E63E-C5DE312EA0A0}"/>
              </a:ext>
            </a:extLst>
          </p:cNvPr>
          <p:cNvSpPr>
            <a:spLocks noGrp="1"/>
          </p:cNvSpPr>
          <p:nvPr>
            <p:ph type="title"/>
          </p:nvPr>
        </p:nvSpPr>
        <p:spPr>
          <a:xfrm>
            <a:off x="2975092" y="516576"/>
            <a:ext cx="6241816" cy="622885"/>
          </a:xfrm>
        </p:spPr>
        <p:txBody>
          <a:bodyPr>
            <a:normAutofit/>
          </a:bodyPr>
          <a:lstStyle/>
          <a:p>
            <a:pPr algn="ctr"/>
            <a:r>
              <a:rPr lang="en-US" sz="3200" b="1" dirty="0">
                <a:solidFill>
                  <a:schemeClr val="accent2"/>
                </a:solidFill>
                <a:latin typeface="Calibri" panose="020F0502020204030204" pitchFamily="34" charset="0"/>
                <a:ea typeface="Calibri" panose="020F0502020204030204" pitchFamily="34" charset="0"/>
                <a:cs typeface="Calibri" panose="020F0502020204030204" pitchFamily="34" charset="0"/>
              </a:rPr>
              <a:t>Instructors</a:t>
            </a:r>
            <a:endParaRPr lang="ar-EG" sz="3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D2B0C967-072F-FDE5-8DEE-FEA7D7D2303C}"/>
              </a:ext>
            </a:extLst>
          </p:cNvPr>
          <p:cNvSpPr/>
          <p:nvPr/>
        </p:nvSpPr>
        <p:spPr>
          <a:xfrm>
            <a:off x="2533086" y="3771922"/>
            <a:ext cx="7734864" cy="2383572"/>
          </a:xfrm>
          <a:prstGeom prst="roundRect">
            <a:avLst>
              <a:gd name="adj" fmla="val 8275"/>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Eng. Nada Harby </a:t>
            </a:r>
            <a:r>
              <a:rPr lang="en-US" sz="24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Motawe</a:t>
            </a:r>
            <a:endPar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a:p>
            <a:endPar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Computer science engineer</a:t>
            </a: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Full stack web developer </a:t>
            </a:r>
            <a:endParaRPr lang="ar-EG"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 Placeholder 4">
            <a:extLst>
              <a:ext uri="{FF2B5EF4-FFF2-40B4-BE49-F238E27FC236}">
                <a16:creationId xmlns:a16="http://schemas.microsoft.com/office/drawing/2014/main" id="{E7C43F61-7BED-04BB-69F7-53DBD46174A8}"/>
              </a:ext>
            </a:extLst>
          </p:cNvPr>
          <p:cNvSpPr txBox="1">
            <a:spLocks/>
          </p:cNvSpPr>
          <p:nvPr/>
        </p:nvSpPr>
        <p:spPr>
          <a:xfrm>
            <a:off x="1257862" y="4112649"/>
            <a:ext cx="6241816" cy="622885"/>
          </a:xfrm>
          <a:prstGeom prst="rect">
            <a:avLst/>
          </a:prstGeom>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n-lt"/>
                <a:ea typeface="+mn-ea"/>
                <a:cs typeface="+mn-cs"/>
              </a:defRPr>
            </a:lvl1pPr>
            <a:lvl2pPr marL="457200" indent="0" algn="r" defTabSz="457200" rtl="1" eaLnBrk="1" latinLnBrk="0" hangingPunct="1">
              <a:spcBef>
                <a:spcPct val="20000"/>
              </a:spcBef>
              <a:spcAft>
                <a:spcPts val="600"/>
              </a:spcAft>
              <a:buClr>
                <a:schemeClr val="accent1"/>
              </a:buClr>
              <a:buSzPct val="115000"/>
              <a:buFont typeface="Arial"/>
              <a:buNone/>
              <a:defRPr sz="1200" kern="1200" cap="none">
                <a:solidFill>
                  <a:schemeClr val="tx1">
                    <a:lumMod val="85000"/>
                    <a:lumOff val="15000"/>
                  </a:schemeClr>
                </a:solidFill>
                <a:effectLst/>
                <a:latin typeface="+mn-lt"/>
                <a:ea typeface="+mn-ea"/>
                <a:cs typeface="+mn-cs"/>
              </a:defRPr>
            </a:lvl2pPr>
            <a:lvl3pPr marL="914400" indent="0" algn="r" defTabSz="457200" rtl="1" eaLnBrk="1" latinLnBrk="0" hangingPunct="1">
              <a:spcBef>
                <a:spcPct val="20000"/>
              </a:spcBef>
              <a:spcAft>
                <a:spcPts val="600"/>
              </a:spcAft>
              <a:buClr>
                <a:schemeClr val="accent1"/>
              </a:buClr>
              <a:buSzPct val="115000"/>
              <a:buFont typeface="Arial"/>
              <a:buNone/>
              <a:defRPr sz="1000" kern="1200" cap="none">
                <a:solidFill>
                  <a:schemeClr val="tx1">
                    <a:lumMod val="85000"/>
                    <a:lumOff val="15000"/>
                  </a:schemeClr>
                </a:solidFill>
                <a:effectLst/>
                <a:latin typeface="+mn-lt"/>
                <a:ea typeface="+mn-ea"/>
                <a:cs typeface="+mn-cs"/>
              </a:defRPr>
            </a:lvl3pPr>
            <a:lvl4pPr marL="13716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4pPr>
            <a:lvl5pPr marL="18288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5pPr>
            <a:lvl6pPr marL="22860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6pPr>
            <a:lvl7pPr marL="27432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7pPr>
            <a:lvl8pPr marL="32004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8pPr>
            <a:lvl9pPr marL="36576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9pPr>
          </a:lstStyle>
          <a:p>
            <a:pPr rtl="0"/>
            <a:endParaRPr lang="ar-EG"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1352310A-5917-DA33-8A15-0162A0F9D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778" y="3868051"/>
            <a:ext cx="2191314" cy="2191314"/>
          </a:xfrm>
          <a:prstGeom prst="rect">
            <a:avLst/>
          </a:prstGeom>
        </p:spPr>
      </p:pic>
      <p:sp>
        <p:nvSpPr>
          <p:cNvPr id="14" name="Rectangle: Rounded Corners 13">
            <a:extLst>
              <a:ext uri="{FF2B5EF4-FFF2-40B4-BE49-F238E27FC236}">
                <a16:creationId xmlns:a16="http://schemas.microsoft.com/office/drawing/2014/main" id="{91DDB792-CECD-C0C7-43CD-5BD135A843C7}"/>
              </a:ext>
            </a:extLst>
          </p:cNvPr>
          <p:cNvSpPr/>
          <p:nvPr/>
        </p:nvSpPr>
        <p:spPr>
          <a:xfrm>
            <a:off x="2533086" y="1291540"/>
            <a:ext cx="7734864" cy="2356657"/>
          </a:xfrm>
          <a:prstGeom prst="roundRect">
            <a:avLst>
              <a:gd name="adj" fmla="val 6922"/>
            </a:avLst>
          </a:prstGeom>
        </p:spPr>
        <p:style>
          <a:lnRef idx="1">
            <a:schemeClr val="dk1"/>
          </a:lnRef>
          <a:fillRef idx="3">
            <a:schemeClr val="dk1"/>
          </a:fillRef>
          <a:effectRef idx="2">
            <a:schemeClr val="dk1"/>
          </a:effectRef>
          <a:fontRef idx="minor">
            <a:schemeClr val="lt1"/>
          </a:fontRef>
        </p:style>
        <p:txBody>
          <a:bodyPr rtlCol="0" anchor="ctr"/>
          <a:lstStyle/>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Eng. Ahmed Mohamed Abu-Bakr</a:t>
            </a:r>
          </a:p>
          <a:p>
            <a:endPar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IC Layout engineer</a:t>
            </a: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Full stack web developer Laravel-react </a:t>
            </a:r>
            <a:endParaRPr lang="ar-EG"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19" name="Picture 18" descr="A qr code with a white background&#10;&#10;Description automatically generated">
            <a:extLst>
              <a:ext uri="{FF2B5EF4-FFF2-40B4-BE49-F238E27FC236}">
                <a16:creationId xmlns:a16="http://schemas.microsoft.com/office/drawing/2014/main" id="{21550942-E33E-9395-27C3-CC3CF528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778" y="1374211"/>
            <a:ext cx="2191314" cy="2191314"/>
          </a:xfrm>
          <a:prstGeom prst="rect">
            <a:avLst/>
          </a:prstGeom>
        </p:spPr>
      </p:pic>
    </p:spTree>
    <p:extLst>
      <p:ext uri="{BB962C8B-B14F-4D97-AF65-F5344CB8AC3E}">
        <p14:creationId xmlns:p14="http://schemas.microsoft.com/office/powerpoint/2010/main" val="3588173122"/>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barn(inVertical)">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80">
                                          <p:stCondLst>
                                            <p:cond delay="0"/>
                                          </p:stCondLst>
                                        </p:cTn>
                                        <p:tgtEl>
                                          <p:spTgt spid="19"/>
                                        </p:tgtEl>
                                      </p:cBhvr>
                                    </p:animEffect>
                                    <p:anim calcmode="lin" valueType="num">
                                      <p:cBhvr>
                                        <p:cTn id="17"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2" dur="26">
                                          <p:stCondLst>
                                            <p:cond delay="650"/>
                                          </p:stCondLst>
                                        </p:cTn>
                                        <p:tgtEl>
                                          <p:spTgt spid="19"/>
                                        </p:tgtEl>
                                      </p:cBhvr>
                                      <p:to x="100000" y="60000"/>
                                    </p:animScale>
                                    <p:animScale>
                                      <p:cBhvr>
                                        <p:cTn id="23" dur="166" decel="50000">
                                          <p:stCondLst>
                                            <p:cond delay="676"/>
                                          </p:stCondLst>
                                        </p:cTn>
                                        <p:tgtEl>
                                          <p:spTgt spid="19"/>
                                        </p:tgtEl>
                                      </p:cBhvr>
                                      <p:to x="100000" y="100000"/>
                                    </p:animScale>
                                    <p:animScale>
                                      <p:cBhvr>
                                        <p:cTn id="24" dur="26">
                                          <p:stCondLst>
                                            <p:cond delay="1312"/>
                                          </p:stCondLst>
                                        </p:cTn>
                                        <p:tgtEl>
                                          <p:spTgt spid="19"/>
                                        </p:tgtEl>
                                      </p:cBhvr>
                                      <p:to x="100000" y="80000"/>
                                    </p:animScale>
                                    <p:animScale>
                                      <p:cBhvr>
                                        <p:cTn id="25" dur="166" decel="50000">
                                          <p:stCondLst>
                                            <p:cond delay="1338"/>
                                          </p:stCondLst>
                                        </p:cTn>
                                        <p:tgtEl>
                                          <p:spTgt spid="19"/>
                                        </p:tgtEl>
                                      </p:cBhvr>
                                      <p:to x="100000" y="100000"/>
                                    </p:animScale>
                                    <p:animScale>
                                      <p:cBhvr>
                                        <p:cTn id="26" dur="26">
                                          <p:stCondLst>
                                            <p:cond delay="1642"/>
                                          </p:stCondLst>
                                        </p:cTn>
                                        <p:tgtEl>
                                          <p:spTgt spid="19"/>
                                        </p:tgtEl>
                                      </p:cBhvr>
                                      <p:to x="100000" y="90000"/>
                                    </p:animScale>
                                    <p:animScale>
                                      <p:cBhvr>
                                        <p:cTn id="27" dur="166" decel="50000">
                                          <p:stCondLst>
                                            <p:cond delay="1668"/>
                                          </p:stCondLst>
                                        </p:cTn>
                                        <p:tgtEl>
                                          <p:spTgt spid="19"/>
                                        </p:tgtEl>
                                      </p:cBhvr>
                                      <p:to x="100000" y="100000"/>
                                    </p:animScale>
                                    <p:animScale>
                                      <p:cBhvr>
                                        <p:cTn id="28" dur="26">
                                          <p:stCondLst>
                                            <p:cond delay="1808"/>
                                          </p:stCondLst>
                                        </p:cTn>
                                        <p:tgtEl>
                                          <p:spTgt spid="19"/>
                                        </p:tgtEl>
                                      </p:cBhvr>
                                      <p:to x="100000" y="95000"/>
                                    </p:animScale>
                                    <p:animScale>
                                      <p:cBhvr>
                                        <p:cTn id="29"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Classes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7048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Classes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12DE87EB-BE0F-64D0-B68C-5CF207FA7509}"/>
              </a:ext>
            </a:extLst>
          </p:cNvPr>
          <p:cNvPicPr>
            <a:picLocks noChangeAspect="1"/>
          </p:cNvPicPr>
          <p:nvPr/>
        </p:nvPicPr>
        <p:blipFill>
          <a:blip r:embed="rId4"/>
          <a:stretch>
            <a:fillRect/>
          </a:stretch>
        </p:blipFill>
        <p:spPr>
          <a:xfrm>
            <a:off x="1657970" y="2566441"/>
            <a:ext cx="4438030" cy="2784200"/>
          </a:xfrm>
          <a:prstGeom prst="rect">
            <a:avLst/>
          </a:prstGeom>
        </p:spPr>
      </p:pic>
      <p:pic>
        <p:nvPicPr>
          <p:cNvPr id="9" name="Picture 8">
            <a:extLst>
              <a:ext uri="{FF2B5EF4-FFF2-40B4-BE49-F238E27FC236}">
                <a16:creationId xmlns:a16="http://schemas.microsoft.com/office/drawing/2014/main" id="{08D809E3-1719-4C62-E6B3-9ECF9DC8C0CF}"/>
              </a:ext>
            </a:extLst>
          </p:cNvPr>
          <p:cNvPicPr>
            <a:picLocks noChangeAspect="1"/>
          </p:cNvPicPr>
          <p:nvPr/>
        </p:nvPicPr>
        <p:blipFill>
          <a:blip r:embed="rId5"/>
          <a:stretch>
            <a:fillRect/>
          </a:stretch>
        </p:blipFill>
        <p:spPr>
          <a:xfrm>
            <a:off x="1725677" y="5591340"/>
            <a:ext cx="8808352" cy="414186"/>
          </a:xfrm>
          <a:prstGeom prst="rect">
            <a:avLst/>
          </a:prstGeom>
        </p:spPr>
      </p:pic>
      <p:pic>
        <p:nvPicPr>
          <p:cNvPr id="13" name="Picture 12">
            <a:extLst>
              <a:ext uri="{FF2B5EF4-FFF2-40B4-BE49-F238E27FC236}">
                <a16:creationId xmlns:a16="http://schemas.microsoft.com/office/drawing/2014/main" id="{14078DCE-11C8-5A8B-5234-8C284A035F52}"/>
              </a:ext>
            </a:extLst>
          </p:cNvPr>
          <p:cNvPicPr>
            <a:picLocks noChangeAspect="1"/>
          </p:cNvPicPr>
          <p:nvPr/>
        </p:nvPicPr>
        <p:blipFill>
          <a:blip r:embed="rId6"/>
          <a:stretch>
            <a:fillRect/>
          </a:stretch>
        </p:blipFill>
        <p:spPr>
          <a:xfrm>
            <a:off x="6213115" y="3056319"/>
            <a:ext cx="4320914" cy="1844200"/>
          </a:xfrm>
          <a:prstGeom prst="rect">
            <a:avLst/>
          </a:prstGeom>
        </p:spPr>
      </p:pic>
    </p:spTree>
    <p:extLst>
      <p:ext uri="{BB962C8B-B14F-4D97-AF65-F5344CB8AC3E}">
        <p14:creationId xmlns:p14="http://schemas.microsoft.com/office/powerpoint/2010/main" val="548960089"/>
      </p:ext>
    </p:extLst>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02D79-B8B0-653F-9B81-FA2507A8E80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457C625-FA9A-94F3-EA70-8A701AB553DE}"/>
              </a:ext>
            </a:extLst>
          </p:cNvPr>
          <p:cNvSpPr/>
          <p:nvPr/>
        </p:nvSpPr>
        <p:spPr>
          <a:xfrm>
            <a:off x="2000250" y="783590"/>
            <a:ext cx="8191500" cy="699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 🍵 Break</a:t>
            </a:r>
            <a:endParaRPr lang="en-US" sz="2800" dirty="0"/>
          </a:p>
        </p:txBody>
      </p:sp>
      <p:pic>
        <p:nvPicPr>
          <p:cNvPr id="6" name="Picture 5">
            <a:extLst>
              <a:ext uri="{FF2B5EF4-FFF2-40B4-BE49-F238E27FC236}">
                <a16:creationId xmlns:a16="http://schemas.microsoft.com/office/drawing/2014/main" id="{178A0824-BAE0-AC4F-CA5E-CF32B8FC1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337" y="1639983"/>
            <a:ext cx="6101325" cy="4557617"/>
          </a:xfrm>
          <a:prstGeom prst="rect">
            <a:avLst/>
          </a:prstGeom>
        </p:spPr>
      </p:pic>
    </p:spTree>
    <p:extLst>
      <p:ext uri="{BB962C8B-B14F-4D97-AF65-F5344CB8AC3E}">
        <p14:creationId xmlns:p14="http://schemas.microsoft.com/office/powerpoint/2010/main" val="2314408927"/>
      </p:ext>
    </p:extLst>
  </p:cSld>
  <p:clrMapOvr>
    <a:masterClrMapping/>
  </p:clrMapOvr>
  <p:transition spd="med">
    <p:pull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Array Methods - map, filter, reduce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222315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المصفوفات من أهم الحاجات في جافاسكريبت، ومع </a:t>
            </a:r>
            <a:r>
              <a:rPr lang="en-US" sz="1700" b="0" i="0" dirty="0">
                <a:solidFill>
                  <a:schemeClr val="tx1"/>
                </a:solidFill>
                <a:effectLst>
                  <a:outerShdw blurRad="38100" dist="38100" dir="2700000" algn="tl">
                    <a:srgbClr val="000000">
                      <a:alpha val="43137"/>
                    </a:srgbClr>
                  </a:outerShdw>
                </a:effectLst>
                <a:latin typeface="quote-cjk-patch"/>
                <a:cs typeface="+mj-cs"/>
              </a:rPr>
              <a:t>ES6+ </a:t>
            </a:r>
            <a:r>
              <a:rPr lang="ar-EG" sz="1700" b="0" i="0" dirty="0">
                <a:solidFill>
                  <a:schemeClr val="tx1"/>
                </a:solidFill>
                <a:effectLst>
                  <a:outerShdw blurRad="38100" dist="38100" dir="2700000" algn="tl">
                    <a:srgbClr val="000000">
                      <a:alpha val="43137"/>
                    </a:srgbClr>
                  </a:outerShdw>
                </a:effectLst>
                <a:latin typeface="quote-cjk-patch"/>
                <a:cs typeface="+mj-cs"/>
              </a:rPr>
              <a:t>بقى عندنا دوال قوية </a:t>
            </a:r>
            <a:r>
              <a:rPr lang="ar-EG" sz="1700" b="0" i="0" dirty="0" err="1">
                <a:solidFill>
                  <a:schemeClr val="tx1"/>
                </a:solidFill>
                <a:effectLst>
                  <a:outerShdw blurRad="38100" dist="38100" dir="2700000" algn="tl">
                    <a:srgbClr val="000000">
                      <a:alpha val="43137"/>
                    </a:srgbClr>
                  </a:outerShdw>
                </a:effectLst>
                <a:latin typeface="quote-cjk-patch"/>
                <a:cs typeface="+mj-cs"/>
              </a:rPr>
              <a:t>بتسهّل</a:t>
            </a:r>
            <a:r>
              <a:rPr lang="ar-EG" sz="1700" b="0" i="0" dirty="0">
                <a:solidFill>
                  <a:schemeClr val="tx1"/>
                </a:solidFill>
                <a:effectLst>
                  <a:outerShdw blurRad="38100" dist="38100" dir="2700000" algn="tl">
                    <a:srgbClr val="000000">
                      <a:alpha val="43137"/>
                    </a:srgbClr>
                  </a:outerShdw>
                </a:effectLst>
                <a:latin typeface="quote-cjk-patch"/>
                <a:cs typeface="+mj-cs"/>
              </a:rPr>
              <a:t> التعامل </a:t>
            </a:r>
            <a:r>
              <a:rPr lang="ar-EG" sz="1700" b="0" i="0" dirty="0" err="1">
                <a:solidFill>
                  <a:schemeClr val="tx1"/>
                </a:solidFill>
                <a:effectLst>
                  <a:outerShdw blurRad="38100" dist="38100" dir="2700000" algn="tl">
                    <a:srgbClr val="000000">
                      <a:alpha val="43137"/>
                    </a:srgbClr>
                  </a:outerShdw>
                </a:effectLst>
                <a:latin typeface="quote-cjk-patch"/>
                <a:cs typeface="+mj-cs"/>
              </a:rPr>
              <a:t>معاها</a:t>
            </a:r>
            <a:r>
              <a:rPr lang="en-US" sz="1700" b="0" i="0" dirty="0">
                <a:solidFill>
                  <a:schemeClr val="tx1"/>
                </a:solidFill>
                <a:effectLst>
                  <a:outerShdw blurRad="38100" dist="38100" dir="2700000" algn="tl">
                    <a:srgbClr val="000000">
                      <a:alpha val="43137"/>
                    </a:srgbClr>
                  </a:outerShdw>
                </a:effectLst>
                <a:latin typeface="quote-cjk-patch"/>
                <a:cs typeface="+mj-cs"/>
              </a:rPr>
              <a:t> </a:t>
            </a:r>
            <a:r>
              <a:rPr lang="ar-EG" sz="1700" b="0" i="0" dirty="0">
                <a:solidFill>
                  <a:schemeClr val="tx1"/>
                </a:solidFill>
                <a:effectLst>
                  <a:outerShdw blurRad="38100" dist="38100" dir="2700000" algn="tl">
                    <a:srgbClr val="000000">
                      <a:alpha val="43137"/>
                    </a:srgbClr>
                  </a:outerShdw>
                </a:effectLst>
                <a:latin typeface="quote-cjk-patch"/>
                <a:cs typeface="+mj-cs"/>
              </a:rPr>
              <a:t>:</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en-US" sz="1700" b="0" i="0" dirty="0">
                <a:solidFill>
                  <a:schemeClr val="tx1"/>
                </a:solidFill>
                <a:effectLst>
                  <a:outerShdw blurRad="38100" dist="38100" dir="2700000" algn="tl">
                    <a:srgbClr val="000000">
                      <a:alpha val="43137"/>
                    </a:srgbClr>
                  </a:outerShdw>
                </a:effectLst>
                <a:latin typeface="quote-cjk-patch"/>
                <a:cs typeface="+mj-cs"/>
              </a:rPr>
              <a:t>map: </a:t>
            </a:r>
            <a:r>
              <a:rPr lang="ar-EG" sz="1700" b="0" i="0" dirty="0" err="1">
                <a:solidFill>
                  <a:schemeClr val="tx1"/>
                </a:solidFill>
                <a:effectLst>
                  <a:outerShdw blurRad="38100" dist="38100" dir="2700000" algn="tl">
                    <a:srgbClr val="000000">
                      <a:alpha val="43137"/>
                    </a:srgbClr>
                  </a:outerShdw>
                </a:effectLst>
                <a:latin typeface="quote-cjk-patch"/>
                <a:cs typeface="+mj-cs"/>
              </a:rPr>
              <a:t>بتعمل</a:t>
            </a:r>
            <a:r>
              <a:rPr lang="ar-EG" sz="1700" b="0" i="0" dirty="0">
                <a:solidFill>
                  <a:schemeClr val="tx1"/>
                </a:solidFill>
                <a:effectLst>
                  <a:outerShdw blurRad="38100" dist="38100" dir="2700000" algn="tl">
                    <a:srgbClr val="000000">
                      <a:alpha val="43137"/>
                    </a:srgbClr>
                  </a:outerShdw>
                </a:effectLst>
                <a:latin typeface="quote-cjk-patch"/>
                <a:cs typeface="+mj-cs"/>
              </a:rPr>
              <a:t> تعديل لكل عنصر وترجع مصفوفة جديدة</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en-US" sz="1700" b="0" i="0" dirty="0">
                <a:solidFill>
                  <a:schemeClr val="tx1"/>
                </a:solidFill>
                <a:effectLst>
                  <a:outerShdw blurRad="38100" dist="38100" dir="2700000" algn="tl">
                    <a:srgbClr val="000000">
                      <a:alpha val="43137"/>
                    </a:srgbClr>
                  </a:outerShdw>
                </a:effectLst>
                <a:latin typeface="quote-cjk-patch"/>
                <a:cs typeface="+mj-cs"/>
              </a:rPr>
              <a:t>filter: </a:t>
            </a:r>
            <a:r>
              <a:rPr lang="ar-EG" sz="1700" b="0" i="0" dirty="0" err="1">
                <a:solidFill>
                  <a:schemeClr val="tx1"/>
                </a:solidFill>
                <a:effectLst>
                  <a:outerShdw blurRad="38100" dist="38100" dir="2700000" algn="tl">
                    <a:srgbClr val="000000">
                      <a:alpha val="43137"/>
                    </a:srgbClr>
                  </a:outerShdw>
                </a:effectLst>
                <a:latin typeface="quote-cjk-patch"/>
                <a:cs typeface="+mj-cs"/>
              </a:rPr>
              <a:t>بترجع</a:t>
            </a:r>
            <a:r>
              <a:rPr lang="ar-EG" sz="1700" b="0" i="0" dirty="0">
                <a:solidFill>
                  <a:schemeClr val="tx1"/>
                </a:solidFill>
                <a:effectLst>
                  <a:outerShdw blurRad="38100" dist="38100" dir="2700000" algn="tl">
                    <a:srgbClr val="000000">
                      <a:alpha val="43137"/>
                    </a:srgbClr>
                  </a:outerShdw>
                </a:effectLst>
                <a:latin typeface="quote-cjk-patch"/>
                <a:cs typeface="+mj-cs"/>
              </a:rPr>
              <a:t> العناصر اللي بتحقق شرط معين</a:t>
            </a:r>
            <a:endParaRPr lang="en-US" sz="17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 </a:t>
            </a:r>
            <a:r>
              <a:rPr lang="en-US" sz="1700" b="0" i="0" dirty="0">
                <a:solidFill>
                  <a:schemeClr val="tx1"/>
                </a:solidFill>
                <a:effectLst>
                  <a:outerShdw blurRad="38100" dist="38100" dir="2700000" algn="tl">
                    <a:srgbClr val="000000">
                      <a:alpha val="43137"/>
                    </a:srgbClr>
                  </a:outerShdw>
                </a:effectLst>
                <a:latin typeface="quote-cjk-patch"/>
                <a:cs typeface="+mj-cs"/>
              </a:rPr>
              <a:t>reduce: </a:t>
            </a:r>
            <a:r>
              <a:rPr lang="ar-EG" sz="1700" b="0" i="0" dirty="0" err="1">
                <a:solidFill>
                  <a:schemeClr val="tx1"/>
                </a:solidFill>
                <a:effectLst>
                  <a:outerShdw blurRad="38100" dist="38100" dir="2700000" algn="tl">
                    <a:srgbClr val="000000">
                      <a:alpha val="43137"/>
                    </a:srgbClr>
                  </a:outerShdw>
                </a:effectLst>
                <a:latin typeface="quote-cjk-patch"/>
                <a:cs typeface="+mj-cs"/>
              </a:rPr>
              <a:t>بتدمج</a:t>
            </a:r>
            <a:r>
              <a:rPr lang="ar-EG" sz="1700" b="0" i="0" dirty="0">
                <a:solidFill>
                  <a:schemeClr val="tx1"/>
                </a:solidFill>
                <a:effectLst>
                  <a:outerShdw blurRad="38100" dist="38100" dir="2700000" algn="tl">
                    <a:srgbClr val="000000">
                      <a:alpha val="43137"/>
                    </a:srgbClr>
                  </a:outerShdw>
                </a:effectLst>
                <a:latin typeface="quote-cjk-patch"/>
                <a:cs typeface="+mj-cs"/>
              </a:rPr>
              <a:t> القيم للحصول على قيمة واحدة (زي المجموع)</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9" name="Picture 8">
            <a:extLst>
              <a:ext uri="{FF2B5EF4-FFF2-40B4-BE49-F238E27FC236}">
                <a16:creationId xmlns:a16="http://schemas.microsoft.com/office/drawing/2014/main" id="{50EDD475-BC75-7956-D171-CFF42D7ED5B7}"/>
              </a:ext>
            </a:extLst>
          </p:cNvPr>
          <p:cNvPicPr>
            <a:picLocks noChangeAspect="1"/>
          </p:cNvPicPr>
          <p:nvPr/>
        </p:nvPicPr>
        <p:blipFill>
          <a:blip r:embed="rId4"/>
          <a:stretch>
            <a:fillRect/>
          </a:stretch>
        </p:blipFill>
        <p:spPr>
          <a:xfrm>
            <a:off x="1657970" y="4022000"/>
            <a:ext cx="3808552" cy="956923"/>
          </a:xfrm>
          <a:prstGeom prst="rect">
            <a:avLst/>
          </a:prstGeom>
        </p:spPr>
      </p:pic>
      <p:pic>
        <p:nvPicPr>
          <p:cNvPr id="13" name="Picture 12">
            <a:extLst>
              <a:ext uri="{FF2B5EF4-FFF2-40B4-BE49-F238E27FC236}">
                <a16:creationId xmlns:a16="http://schemas.microsoft.com/office/drawing/2014/main" id="{FA35C8A8-D779-4720-AE56-2DF908E73FCB}"/>
              </a:ext>
            </a:extLst>
          </p:cNvPr>
          <p:cNvPicPr>
            <a:picLocks noChangeAspect="1"/>
          </p:cNvPicPr>
          <p:nvPr/>
        </p:nvPicPr>
        <p:blipFill>
          <a:blip r:embed="rId5"/>
          <a:stretch>
            <a:fillRect/>
          </a:stretch>
        </p:blipFill>
        <p:spPr>
          <a:xfrm>
            <a:off x="1657969" y="5127563"/>
            <a:ext cx="3808551" cy="859452"/>
          </a:xfrm>
          <a:prstGeom prst="rect">
            <a:avLst/>
          </a:prstGeom>
        </p:spPr>
      </p:pic>
      <p:pic>
        <p:nvPicPr>
          <p:cNvPr id="16" name="Picture 15">
            <a:extLst>
              <a:ext uri="{FF2B5EF4-FFF2-40B4-BE49-F238E27FC236}">
                <a16:creationId xmlns:a16="http://schemas.microsoft.com/office/drawing/2014/main" id="{7C4B8061-FB9F-E9AC-906E-E73F9820486C}"/>
              </a:ext>
            </a:extLst>
          </p:cNvPr>
          <p:cNvPicPr>
            <a:picLocks noChangeAspect="1"/>
          </p:cNvPicPr>
          <p:nvPr/>
        </p:nvPicPr>
        <p:blipFill>
          <a:blip r:embed="rId6"/>
          <a:stretch>
            <a:fillRect/>
          </a:stretch>
        </p:blipFill>
        <p:spPr>
          <a:xfrm>
            <a:off x="5673312" y="4022000"/>
            <a:ext cx="5233435" cy="956923"/>
          </a:xfrm>
          <a:prstGeom prst="rect">
            <a:avLst/>
          </a:prstGeom>
        </p:spPr>
      </p:pic>
      <p:pic>
        <p:nvPicPr>
          <p:cNvPr id="18" name="Picture 17">
            <a:extLst>
              <a:ext uri="{FF2B5EF4-FFF2-40B4-BE49-F238E27FC236}">
                <a16:creationId xmlns:a16="http://schemas.microsoft.com/office/drawing/2014/main" id="{C2FF309E-F391-288C-F9E9-CF679E707B7C}"/>
              </a:ext>
            </a:extLst>
          </p:cNvPr>
          <p:cNvPicPr>
            <a:picLocks noChangeAspect="1"/>
          </p:cNvPicPr>
          <p:nvPr/>
        </p:nvPicPr>
        <p:blipFill>
          <a:blip r:embed="rId7"/>
          <a:stretch>
            <a:fillRect/>
          </a:stretch>
        </p:blipFill>
        <p:spPr>
          <a:xfrm>
            <a:off x="5673312" y="5154479"/>
            <a:ext cx="5233435" cy="754665"/>
          </a:xfrm>
          <a:prstGeom prst="rect">
            <a:avLst/>
          </a:prstGeom>
        </p:spPr>
      </p:pic>
    </p:spTree>
    <p:extLst>
      <p:ext uri="{BB962C8B-B14F-4D97-AF65-F5344CB8AC3E}">
        <p14:creationId xmlns:p14="http://schemas.microsoft.com/office/powerpoint/2010/main" val="2565871579"/>
      </p:ext>
    </p:extLst>
  </p:cSld>
  <p:clrMapOvr>
    <a:masterClrMapping/>
  </p:clrMapOvr>
  <p:transition spd="med">
    <p:pull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Array Methods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66064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Array Methods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2" y="2747752"/>
            <a:ext cx="8845826" cy="335539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عندك مصفوفة أرقام:</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algn="l" fontAlgn="base">
              <a:spcBef>
                <a:spcPct val="0"/>
              </a:spcBef>
              <a:spcAft>
                <a:spcPct val="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const numbers = [5, 10, 15, 20];</a:t>
            </a:r>
          </a:p>
          <a:p>
            <a:pPr lvl="1" algn="r" rtl="1" fontAlgn="base">
              <a:lnSpc>
                <a:spcPct val="150000"/>
              </a:lnSpc>
              <a:spcBef>
                <a:spcPct val="0"/>
              </a:spcBef>
              <a:spcAft>
                <a:spcPct val="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تعمل الآتي:</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lnSpc>
                <a:spcPct val="150000"/>
              </a:lnSpc>
              <a:spcBef>
                <a:spcPct val="0"/>
              </a:spcBef>
              <a:spcAft>
                <a:spcPct val="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 </a:t>
            </a:r>
            <a:r>
              <a:rPr lang="en-US" altLang="en-US" sz="2000" dirty="0">
                <a:solidFill>
                  <a:schemeClr val="tx1"/>
                </a:solidFill>
                <a:effectLst>
                  <a:outerShdw blurRad="38100" dist="38100" dir="2700000" algn="tl">
                    <a:srgbClr val="000000">
                      <a:alpha val="43137"/>
                    </a:srgbClr>
                  </a:outerShdw>
                </a:effectLst>
                <a:latin typeface="quote-cjk-patch"/>
                <a:cs typeface="+mj-cs"/>
              </a:rPr>
              <a:t>map </a:t>
            </a:r>
            <a:r>
              <a:rPr lang="ar-EG" altLang="en-US" sz="2000" dirty="0">
                <a:solidFill>
                  <a:schemeClr val="tx1"/>
                </a:solidFill>
                <a:effectLst>
                  <a:outerShdw blurRad="38100" dist="38100" dir="2700000" algn="tl">
                    <a:srgbClr val="000000">
                      <a:alpha val="43137"/>
                    </a:srgbClr>
                  </a:outerShdw>
                </a:effectLst>
                <a:latin typeface="quote-cjk-patch"/>
                <a:cs typeface="+mj-cs"/>
              </a:rPr>
              <a:t> لمضاعفة الأرقام</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lnSpc>
                <a:spcPct val="150000"/>
              </a:lnSpc>
              <a:spcBef>
                <a:spcPct val="0"/>
              </a:spcBef>
              <a:spcAft>
                <a:spcPct val="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a:t>
            </a:r>
            <a:r>
              <a:rPr lang="en-US" altLang="en-US" sz="2000" dirty="0">
                <a:solidFill>
                  <a:schemeClr val="tx1"/>
                </a:solidFill>
                <a:effectLst>
                  <a:outerShdw blurRad="38100" dist="38100" dir="2700000" algn="tl">
                    <a:srgbClr val="000000">
                      <a:alpha val="43137"/>
                    </a:srgbClr>
                  </a:outerShdw>
                </a:effectLst>
                <a:latin typeface="quote-cjk-patch"/>
                <a:cs typeface="+mj-cs"/>
              </a:rPr>
              <a:t>filter </a:t>
            </a:r>
            <a:r>
              <a:rPr lang="ar-EG" altLang="en-US" sz="2000" dirty="0">
                <a:solidFill>
                  <a:schemeClr val="tx1"/>
                </a:solidFill>
                <a:effectLst>
                  <a:outerShdw blurRad="38100" dist="38100" dir="2700000" algn="tl">
                    <a:srgbClr val="000000">
                      <a:alpha val="43137"/>
                    </a:srgbClr>
                  </a:outerShdw>
                </a:effectLst>
                <a:latin typeface="quote-cjk-patch"/>
                <a:cs typeface="+mj-cs"/>
              </a:rPr>
              <a:t> لاستخراج الأرقام الأكبر من 10</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lnSpc>
                <a:spcPct val="150000"/>
              </a:lnSpc>
              <a:spcBef>
                <a:spcPct val="0"/>
              </a:spcBef>
              <a:spcAft>
                <a:spcPct val="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a:t>
            </a:r>
            <a:r>
              <a:rPr lang="en-US" altLang="en-US" sz="2000" dirty="0">
                <a:solidFill>
                  <a:schemeClr val="tx1"/>
                </a:solidFill>
                <a:effectLst>
                  <a:outerShdw blurRad="38100" dist="38100" dir="2700000" algn="tl">
                    <a:srgbClr val="000000">
                      <a:alpha val="43137"/>
                    </a:srgbClr>
                  </a:outerShdw>
                </a:effectLst>
                <a:latin typeface="quote-cjk-patch"/>
                <a:cs typeface="+mj-cs"/>
              </a:rPr>
              <a:t>reduce </a:t>
            </a:r>
            <a:r>
              <a:rPr lang="ar-EG" altLang="en-US" sz="2000" dirty="0">
                <a:solidFill>
                  <a:schemeClr val="tx1"/>
                </a:solidFill>
                <a:effectLst>
                  <a:outerShdw blurRad="38100" dist="38100" dir="2700000" algn="tl">
                    <a:srgbClr val="000000">
                      <a:alpha val="43137"/>
                    </a:srgbClr>
                  </a:outerShdw>
                </a:effectLst>
                <a:latin typeface="quote-cjk-patch"/>
                <a:cs typeface="+mj-cs"/>
              </a:rPr>
              <a:t> لحساب مجموع القيم</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966577141"/>
      </p:ext>
    </p:extLst>
  </p:cSld>
  <p:clrMapOvr>
    <a:masterClrMapping/>
  </p:clrMapOvr>
  <p:transition spd="med">
    <p:pull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Array Methods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7048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Array Methods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B4055075-532B-65C6-7AD1-BDEB4B3FFFE0}"/>
              </a:ext>
            </a:extLst>
          </p:cNvPr>
          <p:cNvPicPr>
            <a:picLocks noChangeAspect="1"/>
          </p:cNvPicPr>
          <p:nvPr/>
        </p:nvPicPr>
        <p:blipFill>
          <a:blip r:embed="rId4"/>
          <a:stretch>
            <a:fillRect/>
          </a:stretch>
        </p:blipFill>
        <p:spPr>
          <a:xfrm>
            <a:off x="3881333" y="5609030"/>
            <a:ext cx="4820273" cy="704851"/>
          </a:xfrm>
          <a:prstGeom prst="rect">
            <a:avLst/>
          </a:prstGeom>
        </p:spPr>
      </p:pic>
      <p:pic>
        <p:nvPicPr>
          <p:cNvPr id="10" name="Picture 9">
            <a:extLst>
              <a:ext uri="{FF2B5EF4-FFF2-40B4-BE49-F238E27FC236}">
                <a16:creationId xmlns:a16="http://schemas.microsoft.com/office/drawing/2014/main" id="{0F6FFD7E-7A8C-9229-379B-4E796340206E}"/>
              </a:ext>
            </a:extLst>
          </p:cNvPr>
          <p:cNvPicPr>
            <a:picLocks noChangeAspect="1"/>
          </p:cNvPicPr>
          <p:nvPr/>
        </p:nvPicPr>
        <p:blipFill>
          <a:blip r:embed="rId5"/>
          <a:stretch>
            <a:fillRect/>
          </a:stretch>
        </p:blipFill>
        <p:spPr>
          <a:xfrm>
            <a:off x="6291470" y="2847917"/>
            <a:ext cx="4242559" cy="2637521"/>
          </a:xfrm>
          <a:prstGeom prst="rect">
            <a:avLst/>
          </a:prstGeom>
        </p:spPr>
      </p:pic>
      <p:pic>
        <p:nvPicPr>
          <p:cNvPr id="12" name="Picture 11">
            <a:extLst>
              <a:ext uri="{FF2B5EF4-FFF2-40B4-BE49-F238E27FC236}">
                <a16:creationId xmlns:a16="http://schemas.microsoft.com/office/drawing/2014/main" id="{3CEE651D-6909-FC94-D131-BD4BCC994B71}"/>
              </a:ext>
            </a:extLst>
          </p:cNvPr>
          <p:cNvPicPr>
            <a:picLocks noChangeAspect="1"/>
          </p:cNvPicPr>
          <p:nvPr/>
        </p:nvPicPr>
        <p:blipFill>
          <a:blip r:embed="rId6"/>
          <a:stretch>
            <a:fillRect/>
          </a:stretch>
        </p:blipFill>
        <p:spPr>
          <a:xfrm>
            <a:off x="1725677" y="2844717"/>
            <a:ext cx="4499300" cy="2637521"/>
          </a:xfrm>
          <a:prstGeom prst="rect">
            <a:avLst/>
          </a:prstGeom>
        </p:spPr>
      </p:pic>
    </p:spTree>
    <p:extLst>
      <p:ext uri="{BB962C8B-B14F-4D97-AF65-F5344CB8AC3E}">
        <p14:creationId xmlns:p14="http://schemas.microsoft.com/office/powerpoint/2010/main" val="1625012711"/>
      </p:ext>
    </p:extLst>
  </p:cSld>
  <p:clrMapOvr>
    <a:masterClrMapping/>
  </p:clrMapOvr>
  <p:transition spd="med">
    <p:pull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Introduction to APIs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4870174" y="1660649"/>
            <a:ext cx="5663855" cy="418384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just" rtl="1">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الـ </a:t>
            </a:r>
            <a:r>
              <a:rPr lang="en-US" sz="2000" b="0" i="0" dirty="0">
                <a:solidFill>
                  <a:schemeClr val="tx1"/>
                </a:solidFill>
                <a:effectLst>
                  <a:outerShdw blurRad="38100" dist="38100" dir="2700000" algn="tl">
                    <a:srgbClr val="000000">
                      <a:alpha val="43137"/>
                    </a:srgbClr>
                  </a:outerShdw>
                </a:effectLst>
                <a:latin typeface="quote-cjk-patch"/>
                <a:cs typeface="+mj-cs"/>
              </a:rPr>
              <a:t>API </a:t>
            </a:r>
            <a:r>
              <a:rPr lang="ar-EG" sz="2000" b="0" i="0" dirty="0">
                <a:solidFill>
                  <a:schemeClr val="tx1"/>
                </a:solidFill>
                <a:effectLst>
                  <a:outerShdw blurRad="38100" dist="38100" dir="2700000" algn="tl">
                    <a:srgbClr val="000000">
                      <a:alpha val="43137"/>
                    </a:srgbClr>
                  </a:outerShdw>
                </a:effectLst>
                <a:latin typeface="quote-cjk-patch"/>
                <a:cs typeface="+mj-cs"/>
              </a:rPr>
              <a:t>هو اختصار لـ </a:t>
            </a:r>
            <a:r>
              <a:rPr lang="en-US" sz="2000" b="0" i="0" dirty="0">
                <a:solidFill>
                  <a:schemeClr val="tx1"/>
                </a:solidFill>
                <a:effectLst>
                  <a:outerShdw blurRad="38100" dist="38100" dir="2700000" algn="tl">
                    <a:srgbClr val="000000">
                      <a:alpha val="43137"/>
                    </a:srgbClr>
                  </a:outerShdw>
                </a:effectLst>
                <a:latin typeface="quote-cjk-patch"/>
                <a:cs typeface="+mj-cs"/>
              </a:rPr>
              <a:t>Application Programming Interface، </a:t>
            </a:r>
            <a:r>
              <a:rPr lang="ar-EG" sz="2000" b="0" i="0" dirty="0">
                <a:solidFill>
                  <a:schemeClr val="tx1"/>
                </a:solidFill>
                <a:effectLst>
                  <a:outerShdw blurRad="38100" dist="38100" dir="2700000" algn="tl">
                    <a:srgbClr val="000000">
                      <a:alpha val="43137"/>
                    </a:srgbClr>
                  </a:outerShdw>
                </a:effectLst>
                <a:latin typeface="quote-cjk-patch"/>
                <a:cs typeface="+mj-cs"/>
              </a:rPr>
              <a:t>وهو عبارة عن وسيط يسمح للتطبيقات بالتواصل مع بعض. في الجزء ده </a:t>
            </a:r>
            <a:r>
              <a:rPr lang="ar-EG" sz="2000" b="0" i="0" dirty="0" err="1">
                <a:solidFill>
                  <a:schemeClr val="tx1"/>
                </a:solidFill>
                <a:effectLst>
                  <a:outerShdw blurRad="38100" dist="38100" dir="2700000" algn="tl">
                    <a:srgbClr val="000000">
                      <a:alpha val="43137"/>
                    </a:srgbClr>
                  </a:outerShdw>
                </a:effectLst>
                <a:latin typeface="quote-cjk-patch"/>
                <a:cs typeface="+mj-cs"/>
              </a:rPr>
              <a:t>هنتعامل</a:t>
            </a:r>
            <a:r>
              <a:rPr lang="ar-EG" sz="2000" b="0" i="0" dirty="0">
                <a:solidFill>
                  <a:schemeClr val="tx1"/>
                </a:solidFill>
                <a:effectLst>
                  <a:outerShdw blurRad="38100" dist="38100" dir="2700000" algn="tl">
                    <a:srgbClr val="000000">
                      <a:alpha val="43137"/>
                    </a:srgbClr>
                  </a:outerShdw>
                </a:effectLst>
                <a:latin typeface="quote-cjk-patch"/>
                <a:cs typeface="+mj-cs"/>
              </a:rPr>
              <a:t> مع </a:t>
            </a:r>
            <a:r>
              <a:rPr lang="en-US" sz="2000" b="0" i="0" dirty="0">
                <a:solidFill>
                  <a:schemeClr val="tx1"/>
                </a:solidFill>
                <a:effectLst>
                  <a:outerShdw blurRad="38100" dist="38100" dir="2700000" algn="tl">
                    <a:srgbClr val="000000">
                      <a:alpha val="43137"/>
                    </a:srgbClr>
                  </a:outerShdw>
                </a:effectLst>
                <a:latin typeface="quote-cjk-patch"/>
                <a:cs typeface="+mj-cs"/>
              </a:rPr>
              <a:t>API</a:t>
            </a:r>
            <a:r>
              <a:rPr lang="ar-EG" sz="2000" b="0" i="0" dirty="0">
                <a:solidFill>
                  <a:schemeClr val="tx1"/>
                </a:solidFill>
                <a:effectLst>
                  <a:outerShdw blurRad="38100" dist="38100" dir="2700000" algn="tl">
                    <a:srgbClr val="000000">
                      <a:alpha val="43137"/>
                    </a:srgbClr>
                  </a:outerShdw>
                </a:effectLst>
                <a:latin typeface="quote-cjk-patch"/>
                <a:cs typeface="+mj-cs"/>
              </a:rPr>
              <a:t> وهمي اسمه </a:t>
            </a:r>
            <a:r>
              <a:rPr lang="en-US" sz="2000" b="0" i="0" dirty="0">
                <a:solidFill>
                  <a:schemeClr val="tx1"/>
                </a:solidFill>
                <a:effectLst>
                  <a:outerShdw blurRad="38100" dist="38100" dir="2700000" algn="tl">
                    <a:srgbClr val="000000">
                      <a:alpha val="43137"/>
                    </a:srgbClr>
                  </a:outerShdw>
                </a:effectLst>
                <a:latin typeface="quote-cjk-patch"/>
                <a:cs typeface="+mj-cs"/>
              </a:rPr>
              <a:t>JSONPlaceholder</a:t>
            </a:r>
            <a:r>
              <a:rPr lang="ar-EG" sz="2000" b="0" i="0" dirty="0">
                <a:solidFill>
                  <a:schemeClr val="tx1"/>
                </a:solidFill>
                <a:effectLst>
                  <a:outerShdw blurRad="38100" dist="38100" dir="2700000" algn="tl">
                    <a:srgbClr val="000000">
                      <a:alpha val="43137"/>
                    </a:srgbClr>
                  </a:outerShdw>
                </a:effectLst>
                <a:latin typeface="quote-cjk-patch"/>
                <a:cs typeface="+mj-cs"/>
              </a:rPr>
              <a:t> عشان نتمرّن على استهلاك بيانات حقيقية. </a:t>
            </a:r>
          </a:p>
          <a:p>
            <a:pPr algn="just" rtl="1">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الرابط الرئيسي:</a:t>
            </a:r>
            <a:endParaRPr lang="en-US" sz="2000" b="0" i="0" dirty="0">
              <a:solidFill>
                <a:schemeClr val="tx1"/>
              </a:solidFill>
              <a:effectLst>
                <a:outerShdw blurRad="38100" dist="38100" dir="2700000" algn="tl">
                  <a:srgbClr val="000000">
                    <a:alpha val="43137"/>
                  </a:srgbClr>
                </a:outerShdw>
              </a:effectLst>
              <a:latin typeface="quote-cjk-patch"/>
              <a:cs typeface="+mj-cs"/>
            </a:endParaRPr>
          </a:p>
          <a:p>
            <a:pPr algn="ctr" rtl="1">
              <a:lnSpc>
                <a:spcPct val="150000"/>
              </a:lnSpc>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https://jsonplaceholder.typicode.com</a:t>
            </a:r>
          </a:p>
        </p:txBody>
      </p:sp>
      <p:pic>
        <p:nvPicPr>
          <p:cNvPr id="2050" name="Picture 2">
            <a:extLst>
              <a:ext uri="{FF2B5EF4-FFF2-40B4-BE49-F238E27FC236}">
                <a16:creationId xmlns:a16="http://schemas.microsoft.com/office/drawing/2014/main" id="{BC45829F-6C87-FCCE-B2A4-3AE66E510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677" y="1911291"/>
            <a:ext cx="2677358" cy="26773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1457DAA-FF43-5C73-9C90-F25F911A3CBC}"/>
              </a:ext>
            </a:extLst>
          </p:cNvPr>
          <p:cNvSpPr/>
          <p:nvPr/>
        </p:nvSpPr>
        <p:spPr>
          <a:xfrm>
            <a:off x="1485389" y="4770782"/>
            <a:ext cx="3151215" cy="107370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just">
              <a:lnSpc>
                <a:spcPct val="150000"/>
              </a:lnSpc>
            </a:pPr>
            <a:r>
              <a:rPr lang="en-US" sz="1400" b="0" i="0" dirty="0">
                <a:solidFill>
                  <a:schemeClr val="tx1"/>
                </a:solidFill>
                <a:effectLst>
                  <a:outerShdw blurRad="38100" dist="38100" dir="2700000" algn="tl">
                    <a:srgbClr val="000000">
                      <a:alpha val="43137"/>
                    </a:srgbClr>
                  </a:outerShdw>
                </a:effectLst>
                <a:latin typeface="quote-cjk-patch"/>
                <a:cs typeface="+mj-cs"/>
              </a:rPr>
              <a:t>https://api.qrserver.com/v1/create-qr-code/?size=150x150&amp;data=https://jsonplaceholder.typicode.com</a:t>
            </a:r>
          </a:p>
        </p:txBody>
      </p:sp>
    </p:spTree>
    <p:extLst>
      <p:ext uri="{BB962C8B-B14F-4D97-AF65-F5344CB8AC3E}">
        <p14:creationId xmlns:p14="http://schemas.microsoft.com/office/powerpoint/2010/main" val="1141769339"/>
      </p:ext>
    </p:extLst>
  </p:cSld>
  <p:clrMapOvr>
    <a:masterClrMapping/>
  </p:clrMapOvr>
  <p:transition spd="med">
    <p:pull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JSONPlaceholder API - Available Endpoints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4870174" y="1660649"/>
            <a:ext cx="5663855" cy="455130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موقع</a:t>
            </a:r>
            <a:r>
              <a:rPr lang="en-US" sz="2000" b="0" i="0" dirty="0">
                <a:solidFill>
                  <a:schemeClr val="tx1"/>
                </a:solidFill>
                <a:effectLst>
                  <a:outerShdw blurRad="38100" dist="38100" dir="2700000" algn="tl">
                    <a:srgbClr val="000000">
                      <a:alpha val="43137"/>
                    </a:srgbClr>
                  </a:outerShdw>
                </a:effectLst>
                <a:latin typeface="quote-cjk-patch"/>
                <a:cs typeface="+mj-cs"/>
              </a:rPr>
              <a:t>JSONPlaceholder </a:t>
            </a:r>
            <a:r>
              <a:rPr lang="ar-EG" sz="2000" b="0" i="0" dirty="0">
                <a:solidFill>
                  <a:schemeClr val="tx1"/>
                </a:solidFill>
                <a:effectLst>
                  <a:outerShdw blurRad="38100" dist="38100" dir="2700000" algn="tl">
                    <a:srgbClr val="000000">
                      <a:alpha val="43137"/>
                    </a:srgbClr>
                  </a:outerShdw>
                </a:effectLst>
                <a:latin typeface="quote-cjk-patch"/>
                <a:cs typeface="+mj-cs"/>
              </a:rPr>
              <a:t> بيوفّر بيانات جاهزة للتجارب والتعلّم، منها:</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posts – </a:t>
            </a:r>
            <a:r>
              <a:rPr lang="ar-EG" sz="2000" b="0" i="0" dirty="0">
                <a:solidFill>
                  <a:schemeClr val="tx1"/>
                </a:solidFill>
                <a:effectLst>
                  <a:outerShdw blurRad="38100" dist="38100" dir="2700000" algn="tl">
                    <a:srgbClr val="000000">
                      <a:alpha val="43137"/>
                    </a:srgbClr>
                  </a:outerShdw>
                </a:effectLst>
                <a:latin typeface="quote-cjk-patch"/>
                <a:cs typeface="+mj-cs"/>
              </a:rPr>
              <a:t> منشورات </a:t>
            </a:r>
            <a:endParaRPr lang="en-US" sz="2000" b="0" i="0" dirty="0">
              <a:solidFill>
                <a:schemeClr val="tx1"/>
              </a:solidFill>
              <a:effectLst>
                <a:outerShdw blurRad="38100" dist="38100" dir="2700000" algn="tl">
                  <a:srgbClr val="000000">
                    <a:alpha val="43137"/>
                  </a:srgbClr>
                </a:outerShdw>
              </a:effectLst>
              <a:latin typeface="quote-cjk-patch"/>
              <a:cs typeface="+mj-cs"/>
            </a:endParaRP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comments – </a:t>
            </a:r>
            <a:r>
              <a:rPr lang="ar-EG" sz="2000" b="0" i="0" dirty="0">
                <a:solidFill>
                  <a:schemeClr val="tx1"/>
                </a:solidFill>
                <a:effectLst>
                  <a:outerShdw blurRad="38100" dist="38100" dir="2700000" algn="tl">
                    <a:srgbClr val="000000">
                      <a:alpha val="43137"/>
                    </a:srgbClr>
                  </a:outerShdw>
                </a:effectLst>
                <a:latin typeface="quote-cjk-patch"/>
                <a:cs typeface="+mj-cs"/>
              </a:rPr>
              <a:t> تعليقات</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albums – </a:t>
            </a:r>
            <a:r>
              <a:rPr lang="ar-EG" sz="2000" b="0" i="0" dirty="0">
                <a:solidFill>
                  <a:schemeClr val="tx1"/>
                </a:solidFill>
                <a:effectLst>
                  <a:outerShdw blurRad="38100" dist="38100" dir="2700000" algn="tl">
                    <a:srgbClr val="000000">
                      <a:alpha val="43137"/>
                    </a:srgbClr>
                  </a:outerShdw>
                </a:effectLst>
                <a:latin typeface="quote-cjk-patch"/>
                <a:cs typeface="+mj-cs"/>
              </a:rPr>
              <a:t> ألبومات</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photos – </a:t>
            </a:r>
            <a:r>
              <a:rPr lang="ar-EG" sz="2000" b="0" i="0" dirty="0">
                <a:solidFill>
                  <a:schemeClr val="tx1"/>
                </a:solidFill>
                <a:effectLst>
                  <a:outerShdw blurRad="38100" dist="38100" dir="2700000" algn="tl">
                    <a:srgbClr val="000000">
                      <a:alpha val="43137"/>
                    </a:srgbClr>
                  </a:outerShdw>
                </a:effectLst>
                <a:latin typeface="quote-cjk-patch"/>
                <a:cs typeface="+mj-cs"/>
              </a:rPr>
              <a:t> صور</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to-do’s – </a:t>
            </a:r>
            <a:r>
              <a:rPr lang="ar-EG" sz="2000" b="0" i="0" dirty="0">
                <a:solidFill>
                  <a:schemeClr val="tx1"/>
                </a:solidFill>
                <a:effectLst>
                  <a:outerShdw blurRad="38100" dist="38100" dir="2700000" algn="tl">
                    <a:srgbClr val="000000">
                      <a:alpha val="43137"/>
                    </a:srgbClr>
                  </a:outerShdw>
                </a:effectLst>
                <a:latin typeface="quote-cjk-patch"/>
                <a:cs typeface="+mj-cs"/>
              </a:rPr>
              <a:t> مهام</a:t>
            </a:r>
          </a:p>
          <a:p>
            <a:pPr algn="l">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users - </a:t>
            </a:r>
            <a:r>
              <a:rPr lang="ar-EG" sz="2000" b="0" i="0" dirty="0">
                <a:solidFill>
                  <a:schemeClr val="tx1"/>
                </a:solidFill>
                <a:effectLst>
                  <a:outerShdw blurRad="38100" dist="38100" dir="2700000" algn="tl">
                    <a:srgbClr val="000000">
                      <a:alpha val="43137"/>
                    </a:srgbClr>
                  </a:outerShdw>
                </a:effectLst>
                <a:latin typeface="quote-cjk-patch"/>
                <a:cs typeface="+mj-cs"/>
              </a:rPr>
              <a:t> بيانات مستخدمين</a:t>
            </a:r>
          </a:p>
          <a:p>
            <a:pPr algn="ctr" rtl="1">
              <a:lnSpc>
                <a:spcPct val="150000"/>
              </a:lnSpc>
            </a:pPr>
            <a:r>
              <a:rPr lang="ar-EG" sz="2000" b="0" i="0" dirty="0" err="1">
                <a:solidFill>
                  <a:schemeClr val="tx1"/>
                </a:solidFill>
                <a:effectLst>
                  <a:outerShdw blurRad="38100" dist="38100" dir="2700000" algn="tl">
                    <a:srgbClr val="000000">
                      <a:alpha val="43137"/>
                    </a:srgbClr>
                  </a:outerShdw>
                </a:effectLst>
                <a:latin typeface="quote-cjk-patch"/>
                <a:cs typeface="+mj-cs"/>
              </a:rPr>
              <a:t>هنجرب</a:t>
            </a:r>
            <a:r>
              <a:rPr lang="ar-EG" sz="2000" b="0" i="0" dirty="0">
                <a:solidFill>
                  <a:schemeClr val="tx1"/>
                </a:solidFill>
                <a:effectLst>
                  <a:outerShdw blurRad="38100" dist="38100" dir="2700000" algn="tl">
                    <a:srgbClr val="000000">
                      <a:alpha val="43137"/>
                    </a:srgbClr>
                  </a:outerShdw>
                </a:effectLst>
                <a:latin typeface="quote-cjk-patch"/>
                <a:cs typeface="+mj-cs"/>
              </a:rPr>
              <a:t> الأمثلة كلها على الموقع ده.</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pic>
        <p:nvPicPr>
          <p:cNvPr id="2050" name="Picture 2">
            <a:extLst>
              <a:ext uri="{FF2B5EF4-FFF2-40B4-BE49-F238E27FC236}">
                <a16:creationId xmlns:a16="http://schemas.microsoft.com/office/drawing/2014/main" id="{BC45829F-6C87-FCCE-B2A4-3AE66E510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677" y="1911291"/>
            <a:ext cx="2677358" cy="26773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1457DAA-FF43-5C73-9C90-F25F911A3CBC}"/>
              </a:ext>
            </a:extLst>
          </p:cNvPr>
          <p:cNvSpPr/>
          <p:nvPr/>
        </p:nvSpPr>
        <p:spPr>
          <a:xfrm>
            <a:off x="1485389" y="4770782"/>
            <a:ext cx="3151215" cy="107370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just">
              <a:lnSpc>
                <a:spcPct val="150000"/>
              </a:lnSpc>
            </a:pPr>
            <a:r>
              <a:rPr lang="en-US" sz="1400" b="0" i="0" dirty="0">
                <a:solidFill>
                  <a:schemeClr val="tx1"/>
                </a:solidFill>
                <a:effectLst>
                  <a:outerShdw blurRad="38100" dist="38100" dir="2700000" algn="tl">
                    <a:srgbClr val="000000">
                      <a:alpha val="43137"/>
                    </a:srgbClr>
                  </a:outerShdw>
                </a:effectLst>
                <a:latin typeface="quote-cjk-patch"/>
                <a:cs typeface="+mj-cs"/>
              </a:rPr>
              <a:t>https://api.qrserver.com/v1/create-qr-code/?size=150x150&amp;data=https://jsonplaceholder.typicode.com</a:t>
            </a:r>
          </a:p>
        </p:txBody>
      </p:sp>
    </p:spTree>
    <p:extLst>
      <p:ext uri="{BB962C8B-B14F-4D97-AF65-F5344CB8AC3E}">
        <p14:creationId xmlns:p14="http://schemas.microsoft.com/office/powerpoint/2010/main" val="1817206749"/>
      </p:ext>
    </p:extLst>
  </p:cSld>
  <p:clrMapOvr>
    <a:masterClrMapping/>
  </p:clrMapOvr>
  <p:transition spd="med">
    <p:pull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Fetch API - Get Data from JSONPlaceholder</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70485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باستخدام</a:t>
            </a:r>
            <a:r>
              <a:rPr lang="en-US" sz="1700" b="0" i="0" dirty="0">
                <a:solidFill>
                  <a:schemeClr val="tx1"/>
                </a:solidFill>
                <a:effectLst>
                  <a:outerShdw blurRad="38100" dist="38100" dir="2700000" algn="tl">
                    <a:srgbClr val="000000">
                      <a:alpha val="43137"/>
                    </a:srgbClr>
                  </a:outerShdw>
                </a:effectLst>
                <a:latin typeface="quote-cjk-patch"/>
                <a:cs typeface="+mj-cs"/>
              </a:rPr>
              <a:t>Fetch API </a:t>
            </a:r>
            <a:r>
              <a:rPr lang="ar-EG" sz="1700" b="0" i="0" dirty="0">
                <a:solidFill>
                  <a:schemeClr val="tx1"/>
                </a:solidFill>
                <a:effectLst>
                  <a:outerShdw blurRad="38100" dist="38100" dir="2700000" algn="tl">
                    <a:srgbClr val="000000">
                      <a:alpha val="43137"/>
                    </a:srgbClr>
                  </a:outerShdw>
                </a:effectLst>
                <a:latin typeface="quote-cjk-patch"/>
                <a:cs typeface="+mj-cs"/>
              </a:rPr>
              <a:t> في جافاسكريبت، بنقدر نطلب بيانات من السيرفر ونستخدمها في مشروعنا.</a:t>
            </a:r>
            <a:endParaRPr lang="en-US" sz="1700" b="0" i="0" dirty="0" err="1">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921017D4-E7D8-0F16-8FAC-EBB5583BF7F4}"/>
              </a:ext>
            </a:extLst>
          </p:cNvPr>
          <p:cNvPicPr>
            <a:picLocks noChangeAspect="1"/>
          </p:cNvPicPr>
          <p:nvPr/>
        </p:nvPicPr>
        <p:blipFill>
          <a:blip r:embed="rId4"/>
          <a:stretch>
            <a:fillRect/>
          </a:stretch>
        </p:blipFill>
        <p:spPr>
          <a:xfrm>
            <a:off x="1657969" y="2413502"/>
            <a:ext cx="4613621" cy="1209396"/>
          </a:xfrm>
          <a:prstGeom prst="rect">
            <a:avLst/>
          </a:prstGeom>
        </p:spPr>
      </p:pic>
      <p:pic>
        <p:nvPicPr>
          <p:cNvPr id="8" name="Picture 7">
            <a:extLst>
              <a:ext uri="{FF2B5EF4-FFF2-40B4-BE49-F238E27FC236}">
                <a16:creationId xmlns:a16="http://schemas.microsoft.com/office/drawing/2014/main" id="{222D9CCC-A028-D41C-7C08-BB8CCFA6D263}"/>
              </a:ext>
            </a:extLst>
          </p:cNvPr>
          <p:cNvPicPr>
            <a:picLocks noChangeAspect="1"/>
          </p:cNvPicPr>
          <p:nvPr/>
        </p:nvPicPr>
        <p:blipFill rotWithShape="1">
          <a:blip r:embed="rId5"/>
          <a:srcRect t="1" b="37923"/>
          <a:stretch/>
        </p:blipFill>
        <p:spPr>
          <a:xfrm>
            <a:off x="1657969" y="3767890"/>
            <a:ext cx="4613621" cy="2245284"/>
          </a:xfrm>
          <a:prstGeom prst="rect">
            <a:avLst/>
          </a:prstGeom>
        </p:spPr>
      </p:pic>
      <p:pic>
        <p:nvPicPr>
          <p:cNvPr id="11" name="Picture 10">
            <a:extLst>
              <a:ext uri="{FF2B5EF4-FFF2-40B4-BE49-F238E27FC236}">
                <a16:creationId xmlns:a16="http://schemas.microsoft.com/office/drawing/2014/main" id="{36A3C889-B6C9-5A6D-01CC-CD0F83D65EA1}"/>
              </a:ext>
            </a:extLst>
          </p:cNvPr>
          <p:cNvPicPr>
            <a:picLocks noChangeAspect="1"/>
          </p:cNvPicPr>
          <p:nvPr/>
        </p:nvPicPr>
        <p:blipFill rotWithShape="1">
          <a:blip r:embed="rId6"/>
          <a:srcRect t="14545" b="12443"/>
          <a:stretch/>
        </p:blipFill>
        <p:spPr>
          <a:xfrm>
            <a:off x="6494292" y="2413502"/>
            <a:ext cx="4039737" cy="357808"/>
          </a:xfrm>
          <a:prstGeom prst="rect">
            <a:avLst/>
          </a:prstGeom>
        </p:spPr>
      </p:pic>
      <p:pic>
        <p:nvPicPr>
          <p:cNvPr id="15" name="Picture 14">
            <a:extLst>
              <a:ext uri="{FF2B5EF4-FFF2-40B4-BE49-F238E27FC236}">
                <a16:creationId xmlns:a16="http://schemas.microsoft.com/office/drawing/2014/main" id="{E810E6E4-E31F-6677-6115-994946DB7437}"/>
              </a:ext>
            </a:extLst>
          </p:cNvPr>
          <p:cNvPicPr>
            <a:picLocks noChangeAspect="1"/>
          </p:cNvPicPr>
          <p:nvPr/>
        </p:nvPicPr>
        <p:blipFill>
          <a:blip r:embed="rId7"/>
          <a:stretch>
            <a:fillRect/>
          </a:stretch>
        </p:blipFill>
        <p:spPr>
          <a:xfrm>
            <a:off x="6494292" y="2929136"/>
            <a:ext cx="4039737" cy="1097212"/>
          </a:xfrm>
          <a:prstGeom prst="rect">
            <a:avLst/>
          </a:prstGeom>
        </p:spPr>
      </p:pic>
    </p:spTree>
    <p:extLst>
      <p:ext uri="{BB962C8B-B14F-4D97-AF65-F5344CB8AC3E}">
        <p14:creationId xmlns:p14="http://schemas.microsoft.com/office/powerpoint/2010/main" val="1643737979"/>
      </p:ext>
    </p:extLst>
  </p:cSld>
  <p:clrMapOvr>
    <a:masterClrMapping/>
  </p:clrMapOvr>
  <p:transition spd="med">
    <p:pull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Fetch API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8" y="1861595"/>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Fetch API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69" y="3299791"/>
            <a:ext cx="8876059" cy="19977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تكتب كود باستخدام </a:t>
            </a:r>
            <a:r>
              <a:rPr lang="en-US" altLang="en-US" sz="2000" dirty="0">
                <a:solidFill>
                  <a:schemeClr val="tx1"/>
                </a:solidFill>
                <a:effectLst>
                  <a:outerShdw blurRad="38100" dist="38100" dir="2700000" algn="tl">
                    <a:srgbClr val="000000">
                      <a:alpha val="43137"/>
                    </a:srgbClr>
                  </a:outerShdw>
                </a:effectLst>
                <a:latin typeface="quote-cjk-patch"/>
                <a:cs typeface="+mj-cs"/>
              </a:rPr>
              <a:t>Fetch </a:t>
            </a:r>
            <a:r>
              <a:rPr lang="ar-EG" altLang="en-US" sz="2000" dirty="0">
                <a:solidFill>
                  <a:schemeClr val="tx1"/>
                </a:solidFill>
                <a:effectLst>
                  <a:outerShdw blurRad="38100" dist="38100" dir="2700000" algn="tl">
                    <a:srgbClr val="000000">
                      <a:alpha val="43137"/>
                    </a:srgbClr>
                  </a:outerShdw>
                </a:effectLst>
                <a:latin typeface="quote-cjk-patch"/>
                <a:cs typeface="+mj-cs"/>
              </a:rPr>
              <a:t>عشان تجيب بيانات أول 5 منشورات من </a:t>
            </a:r>
            <a:r>
              <a:rPr lang="en-US" altLang="en-US" sz="2000" dirty="0">
                <a:solidFill>
                  <a:schemeClr val="tx1"/>
                </a:solidFill>
                <a:effectLst>
                  <a:outerShdw blurRad="38100" dist="38100" dir="2700000" algn="tl">
                    <a:srgbClr val="000000">
                      <a:alpha val="43137"/>
                    </a:srgbClr>
                  </a:outerShdw>
                </a:effectLst>
                <a:latin typeface="quote-cjk-patch"/>
                <a:cs typeface="+mj-cs"/>
              </a:rPr>
              <a:t>JSONPlaceholder </a:t>
            </a:r>
            <a:r>
              <a:rPr lang="ar-EG" altLang="en-US" sz="2000" dirty="0">
                <a:solidFill>
                  <a:schemeClr val="tx1"/>
                </a:solidFill>
                <a:effectLst>
                  <a:outerShdw blurRad="38100" dist="38100" dir="2700000" algn="tl">
                    <a:srgbClr val="000000">
                      <a:alpha val="43137"/>
                    </a:srgbClr>
                  </a:outerShdw>
                </a:effectLst>
                <a:latin typeface="quote-cjk-patch"/>
                <a:cs typeface="+mj-cs"/>
              </a:rPr>
              <a:t>وتطبعهم في الكونسول.</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497069222"/>
      </p:ext>
    </p:extLst>
  </p:cSld>
  <p:clrMapOvr>
    <a:masterClrMapping/>
  </p:clrMapOvr>
  <p:transition spd="med">
    <p:pull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Fetch API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7048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Fetch API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A5A2C510-1A9B-9D68-8BCE-8B1EE0283C85}"/>
              </a:ext>
            </a:extLst>
          </p:cNvPr>
          <p:cNvPicPr>
            <a:picLocks noChangeAspect="1"/>
          </p:cNvPicPr>
          <p:nvPr/>
        </p:nvPicPr>
        <p:blipFill>
          <a:blip r:embed="rId4"/>
          <a:stretch>
            <a:fillRect/>
          </a:stretch>
        </p:blipFill>
        <p:spPr>
          <a:xfrm>
            <a:off x="3504886" y="2447586"/>
            <a:ext cx="5182227" cy="981414"/>
          </a:xfrm>
          <a:prstGeom prst="rect">
            <a:avLst/>
          </a:prstGeom>
        </p:spPr>
      </p:pic>
      <p:pic>
        <p:nvPicPr>
          <p:cNvPr id="13" name="Picture 12">
            <a:extLst>
              <a:ext uri="{FF2B5EF4-FFF2-40B4-BE49-F238E27FC236}">
                <a16:creationId xmlns:a16="http://schemas.microsoft.com/office/drawing/2014/main" id="{F31E1295-58E2-76D0-7B61-1D942D824515}"/>
              </a:ext>
            </a:extLst>
          </p:cNvPr>
          <p:cNvPicPr>
            <a:picLocks noChangeAspect="1"/>
          </p:cNvPicPr>
          <p:nvPr/>
        </p:nvPicPr>
        <p:blipFill>
          <a:blip r:embed="rId5"/>
          <a:stretch>
            <a:fillRect/>
          </a:stretch>
        </p:blipFill>
        <p:spPr>
          <a:xfrm>
            <a:off x="3504885" y="3511087"/>
            <a:ext cx="5182227" cy="1084037"/>
          </a:xfrm>
          <a:prstGeom prst="rect">
            <a:avLst/>
          </a:prstGeom>
        </p:spPr>
      </p:pic>
      <p:pic>
        <p:nvPicPr>
          <p:cNvPr id="16" name="Picture 15">
            <a:extLst>
              <a:ext uri="{FF2B5EF4-FFF2-40B4-BE49-F238E27FC236}">
                <a16:creationId xmlns:a16="http://schemas.microsoft.com/office/drawing/2014/main" id="{297268F5-1D2D-2BDB-1A5E-8AD46DB057B1}"/>
              </a:ext>
            </a:extLst>
          </p:cNvPr>
          <p:cNvPicPr>
            <a:picLocks noChangeAspect="1"/>
          </p:cNvPicPr>
          <p:nvPr/>
        </p:nvPicPr>
        <p:blipFill>
          <a:blip r:embed="rId6"/>
          <a:stretch>
            <a:fillRect/>
          </a:stretch>
        </p:blipFill>
        <p:spPr>
          <a:xfrm>
            <a:off x="3504885" y="4677212"/>
            <a:ext cx="5182227" cy="1482510"/>
          </a:xfrm>
          <a:prstGeom prst="rect">
            <a:avLst/>
          </a:prstGeom>
        </p:spPr>
      </p:pic>
    </p:spTree>
    <p:extLst>
      <p:ext uri="{BB962C8B-B14F-4D97-AF65-F5344CB8AC3E}">
        <p14:creationId xmlns:p14="http://schemas.microsoft.com/office/powerpoint/2010/main" val="2100603777"/>
      </p:ext>
    </p:extLst>
  </p:cSld>
  <p:clrMapOvr>
    <a:masterClrMapping/>
  </p:clrMapOvr>
  <p:transition spd="med">
    <p:pull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dern Web Development - Full stack comic">
            <a:extLst>
              <a:ext uri="{FF2B5EF4-FFF2-40B4-BE49-F238E27FC236}">
                <a16:creationId xmlns:a16="http://schemas.microsoft.com/office/drawing/2014/main" id="{F8989F1C-EC5A-497A-8D8B-C19F565BF18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05358935"/>
      </p:ext>
    </p:extLst>
  </p:cSld>
  <p:clrMapOvr>
    <a:masterClrMapping/>
  </p:clrMapOvr>
  <p:transition spd="med">
    <p:pull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Async/Await with JSONPlaceholder</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04698"/>
            <a:ext cx="8876059" cy="99935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بدل ما نستخدم</a:t>
            </a:r>
            <a:r>
              <a:rPr lang="en-US" sz="1700" b="0" i="0" dirty="0">
                <a:solidFill>
                  <a:schemeClr val="tx1"/>
                </a:solidFill>
                <a:effectLst>
                  <a:outerShdw blurRad="38100" dist="38100" dir="2700000" algn="tl">
                    <a:srgbClr val="000000">
                      <a:alpha val="43137"/>
                    </a:srgbClr>
                  </a:outerShdw>
                </a:effectLst>
                <a:latin typeface="quote-cjk-patch"/>
                <a:cs typeface="+mj-cs"/>
              </a:rPr>
              <a:t> then </a:t>
            </a:r>
            <a:r>
              <a:rPr lang="ar-EG" sz="1700" b="0" i="0" dirty="0">
                <a:solidFill>
                  <a:schemeClr val="tx1"/>
                </a:solidFill>
                <a:effectLst>
                  <a:outerShdw blurRad="38100" dist="38100" dir="2700000" algn="tl">
                    <a:srgbClr val="000000">
                      <a:alpha val="43137"/>
                    </a:srgbClr>
                  </a:outerShdw>
                </a:effectLst>
                <a:latin typeface="quote-cjk-patch"/>
                <a:cs typeface="+mj-cs"/>
              </a:rPr>
              <a:t>و</a:t>
            </a:r>
            <a:r>
              <a:rPr lang="en-US" sz="1700" b="0" i="0" dirty="0">
                <a:solidFill>
                  <a:schemeClr val="tx1"/>
                </a:solidFill>
                <a:effectLst>
                  <a:outerShdw blurRad="38100" dist="38100" dir="2700000" algn="tl">
                    <a:srgbClr val="000000">
                      <a:alpha val="43137"/>
                    </a:srgbClr>
                  </a:outerShdw>
                </a:effectLst>
                <a:latin typeface="quote-cjk-patch"/>
                <a:cs typeface="+mj-cs"/>
              </a:rPr>
              <a:t> catch </a:t>
            </a:r>
            <a:r>
              <a:rPr lang="ar-EG" sz="1700" b="0" i="0" dirty="0">
                <a:solidFill>
                  <a:schemeClr val="tx1"/>
                </a:solidFill>
                <a:effectLst>
                  <a:outerShdw blurRad="38100" dist="38100" dir="2700000" algn="tl">
                    <a:srgbClr val="000000">
                      <a:alpha val="43137"/>
                    </a:srgbClr>
                  </a:outerShdw>
                </a:effectLst>
                <a:latin typeface="quote-cjk-patch"/>
                <a:cs typeface="+mj-cs"/>
              </a:rPr>
              <a:t>بشكل متسلسل، ممكن نستخدم </a:t>
            </a:r>
            <a:r>
              <a:rPr lang="en-US" sz="1700" b="0" i="0" dirty="0">
                <a:solidFill>
                  <a:schemeClr val="tx1"/>
                </a:solidFill>
                <a:effectLst>
                  <a:outerShdw blurRad="38100" dist="38100" dir="2700000" algn="tl">
                    <a:srgbClr val="000000">
                      <a:alpha val="43137"/>
                    </a:srgbClr>
                  </a:outerShdw>
                </a:effectLst>
                <a:latin typeface="quote-cjk-patch"/>
                <a:cs typeface="+mj-cs"/>
              </a:rPr>
              <a:t>Async/Await</a:t>
            </a:r>
            <a:r>
              <a:rPr lang="ar-EG" sz="1700" b="0" i="0" dirty="0">
                <a:solidFill>
                  <a:schemeClr val="tx1"/>
                </a:solidFill>
                <a:effectLst>
                  <a:outerShdw blurRad="38100" dist="38100" dir="2700000" algn="tl">
                    <a:srgbClr val="000000">
                      <a:alpha val="43137"/>
                    </a:srgbClr>
                  </a:outerShdw>
                </a:effectLst>
                <a:latin typeface="quote-cjk-patch"/>
                <a:cs typeface="+mj-cs"/>
              </a:rPr>
              <a:t> عشان الكود يبقى أنضف وأسهل في القراءة، وده بيفيد جدًا مع الـ </a:t>
            </a:r>
            <a:r>
              <a:rPr lang="en-US" sz="1700" b="0" i="0" dirty="0">
                <a:solidFill>
                  <a:schemeClr val="tx1"/>
                </a:solidFill>
                <a:effectLst>
                  <a:outerShdw blurRad="38100" dist="38100" dir="2700000" algn="tl">
                    <a:srgbClr val="000000">
                      <a:alpha val="43137"/>
                    </a:srgbClr>
                  </a:outerShdw>
                </a:effectLst>
                <a:latin typeface="quote-cjk-patch"/>
                <a:cs typeface="+mj-cs"/>
              </a:rPr>
              <a:t>API.</a:t>
            </a:r>
          </a:p>
        </p:txBody>
      </p:sp>
      <p:pic>
        <p:nvPicPr>
          <p:cNvPr id="7" name="Picture 6">
            <a:extLst>
              <a:ext uri="{FF2B5EF4-FFF2-40B4-BE49-F238E27FC236}">
                <a16:creationId xmlns:a16="http://schemas.microsoft.com/office/drawing/2014/main" id="{0651FA1E-AB0B-FD78-F0BB-99623AD2B748}"/>
              </a:ext>
            </a:extLst>
          </p:cNvPr>
          <p:cNvPicPr>
            <a:picLocks noChangeAspect="1"/>
          </p:cNvPicPr>
          <p:nvPr/>
        </p:nvPicPr>
        <p:blipFill>
          <a:blip r:embed="rId4"/>
          <a:stretch>
            <a:fillRect/>
          </a:stretch>
        </p:blipFill>
        <p:spPr>
          <a:xfrm>
            <a:off x="1657969" y="2749044"/>
            <a:ext cx="8876059" cy="3469638"/>
          </a:xfrm>
          <a:prstGeom prst="rect">
            <a:avLst/>
          </a:prstGeom>
        </p:spPr>
      </p:pic>
    </p:spTree>
    <p:extLst>
      <p:ext uri="{BB962C8B-B14F-4D97-AF65-F5344CB8AC3E}">
        <p14:creationId xmlns:p14="http://schemas.microsoft.com/office/powerpoint/2010/main" val="1176195960"/>
      </p:ext>
    </p:extLst>
  </p:cSld>
  <p:clrMapOvr>
    <a:masterClrMapping/>
  </p:clrMapOvr>
  <p:transition spd="med">
    <p:pull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Async/Await with JSONPlaceholder</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pic>
        <p:nvPicPr>
          <p:cNvPr id="6" name="Picture 5">
            <a:extLst>
              <a:ext uri="{FF2B5EF4-FFF2-40B4-BE49-F238E27FC236}">
                <a16:creationId xmlns:a16="http://schemas.microsoft.com/office/drawing/2014/main" id="{F22EAC21-5AD9-FB96-8A95-2BAFE415704E}"/>
              </a:ext>
            </a:extLst>
          </p:cNvPr>
          <p:cNvPicPr>
            <a:picLocks noChangeAspect="1"/>
          </p:cNvPicPr>
          <p:nvPr/>
        </p:nvPicPr>
        <p:blipFill>
          <a:blip r:embed="rId4"/>
          <a:stretch>
            <a:fillRect/>
          </a:stretch>
        </p:blipFill>
        <p:spPr>
          <a:xfrm>
            <a:off x="1657970" y="1503644"/>
            <a:ext cx="5882611" cy="2430421"/>
          </a:xfrm>
          <a:prstGeom prst="rect">
            <a:avLst/>
          </a:prstGeom>
        </p:spPr>
      </p:pic>
      <p:pic>
        <p:nvPicPr>
          <p:cNvPr id="9" name="Picture 8">
            <a:extLst>
              <a:ext uri="{FF2B5EF4-FFF2-40B4-BE49-F238E27FC236}">
                <a16:creationId xmlns:a16="http://schemas.microsoft.com/office/drawing/2014/main" id="{3B20AA1F-F8DB-59BC-C955-5743CB5DBC36}"/>
              </a:ext>
            </a:extLst>
          </p:cNvPr>
          <p:cNvPicPr>
            <a:picLocks noChangeAspect="1"/>
          </p:cNvPicPr>
          <p:nvPr/>
        </p:nvPicPr>
        <p:blipFill>
          <a:blip r:embed="rId5"/>
          <a:stretch>
            <a:fillRect/>
          </a:stretch>
        </p:blipFill>
        <p:spPr>
          <a:xfrm>
            <a:off x="1657970" y="3987394"/>
            <a:ext cx="5882611" cy="2360634"/>
          </a:xfrm>
          <a:prstGeom prst="rect">
            <a:avLst/>
          </a:prstGeom>
        </p:spPr>
      </p:pic>
      <p:sp>
        <p:nvSpPr>
          <p:cNvPr id="10" name="Rectangle 9">
            <a:extLst>
              <a:ext uri="{FF2B5EF4-FFF2-40B4-BE49-F238E27FC236}">
                <a16:creationId xmlns:a16="http://schemas.microsoft.com/office/drawing/2014/main" id="{F4918850-8A51-D866-F626-A2F58F241766}"/>
              </a:ext>
            </a:extLst>
          </p:cNvPr>
          <p:cNvSpPr/>
          <p:nvPr/>
        </p:nvSpPr>
        <p:spPr>
          <a:xfrm>
            <a:off x="2941982" y="3429000"/>
            <a:ext cx="4373217" cy="34787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DFBE75B-83A3-9C02-F39E-36749730D6E4}"/>
              </a:ext>
            </a:extLst>
          </p:cNvPr>
          <p:cNvSpPr/>
          <p:nvPr/>
        </p:nvSpPr>
        <p:spPr>
          <a:xfrm>
            <a:off x="4154557" y="1532913"/>
            <a:ext cx="1106738" cy="30527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52900CC3-79F2-0733-84F7-0ED3224D9912}"/>
              </a:ext>
            </a:extLst>
          </p:cNvPr>
          <p:cNvSpPr/>
          <p:nvPr/>
        </p:nvSpPr>
        <p:spPr>
          <a:xfrm>
            <a:off x="2445028" y="5476463"/>
            <a:ext cx="3498572" cy="2357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8CD9D73-4F20-E82D-0470-27AB79B75FF9}"/>
              </a:ext>
            </a:extLst>
          </p:cNvPr>
          <p:cNvSpPr/>
          <p:nvPr/>
        </p:nvSpPr>
        <p:spPr>
          <a:xfrm>
            <a:off x="7651361" y="1532914"/>
            <a:ext cx="2882668" cy="481511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dirty="0">
                <a:solidFill>
                  <a:schemeClr val="tx1"/>
                </a:solidFill>
                <a:effectLst>
                  <a:outerShdw blurRad="38100" dist="38100" dir="2700000" algn="tl">
                    <a:srgbClr val="000000">
                      <a:alpha val="43137"/>
                    </a:srgbClr>
                  </a:outerShdw>
                </a:effectLst>
                <a:latin typeface="quote-cjk-patch"/>
                <a:cs typeface="+mj-cs"/>
              </a:rPr>
              <a:t>كدا </a:t>
            </a:r>
            <a:r>
              <a:rPr lang="ar-EG" sz="1700" dirty="0" err="1">
                <a:solidFill>
                  <a:schemeClr val="tx1"/>
                </a:solidFill>
                <a:effectLst>
                  <a:outerShdw blurRad="38100" dist="38100" dir="2700000" algn="tl">
                    <a:srgbClr val="000000">
                      <a:alpha val="43137"/>
                    </a:srgbClr>
                  </a:outerShdw>
                </a:effectLst>
                <a:latin typeface="quote-cjk-patch"/>
                <a:cs typeface="+mj-cs"/>
              </a:rPr>
              <a:t>بنتعامل</a:t>
            </a:r>
            <a:r>
              <a:rPr lang="ar-EG" sz="1700" dirty="0">
                <a:solidFill>
                  <a:schemeClr val="tx1"/>
                </a:solidFill>
                <a:effectLst>
                  <a:outerShdw blurRad="38100" dist="38100" dir="2700000" algn="tl">
                    <a:srgbClr val="000000">
                      <a:alpha val="43137"/>
                    </a:srgbClr>
                  </a:outerShdw>
                </a:effectLst>
                <a:latin typeface="quote-cjk-patch"/>
                <a:cs typeface="+mj-cs"/>
              </a:rPr>
              <a:t> بمرونة اكتر مع ال</a:t>
            </a:r>
            <a:r>
              <a:rPr lang="en-US" sz="1700" dirty="0">
                <a:solidFill>
                  <a:schemeClr val="tx1"/>
                </a:solidFill>
                <a:effectLst>
                  <a:outerShdw blurRad="38100" dist="38100" dir="2700000" algn="tl">
                    <a:srgbClr val="000000">
                      <a:alpha val="43137"/>
                    </a:srgbClr>
                  </a:outerShdw>
                </a:effectLst>
                <a:latin typeface="quote-cjk-patch"/>
                <a:cs typeface="+mj-cs"/>
              </a:rPr>
              <a:t>API</a:t>
            </a:r>
            <a:r>
              <a:rPr lang="ar-EG" sz="1700" dirty="0">
                <a:solidFill>
                  <a:schemeClr val="tx1"/>
                </a:solidFill>
                <a:effectLst>
                  <a:outerShdw blurRad="38100" dist="38100" dir="2700000" algn="tl">
                    <a:srgbClr val="000000">
                      <a:alpha val="43137"/>
                    </a:srgbClr>
                  </a:outerShdw>
                </a:effectLst>
                <a:latin typeface="quote-cjk-patch"/>
                <a:cs typeface="+mj-cs"/>
              </a:rPr>
              <a:t> بحيث أيا كان ال</a:t>
            </a:r>
            <a:r>
              <a:rPr lang="en-US" sz="1700" dirty="0">
                <a:solidFill>
                  <a:schemeClr val="tx1"/>
                </a:solidFill>
                <a:effectLst>
                  <a:outerShdw blurRad="38100" dist="38100" dir="2700000" algn="tl">
                    <a:srgbClr val="000000">
                      <a:alpha val="43137"/>
                    </a:srgbClr>
                  </a:outerShdw>
                </a:effectLst>
                <a:latin typeface="quote-cjk-patch"/>
                <a:cs typeface="+mj-cs"/>
              </a:rPr>
              <a:t> API</a:t>
            </a:r>
            <a:r>
              <a:rPr lang="ar-EG" sz="1700" dirty="0">
                <a:solidFill>
                  <a:schemeClr val="tx1"/>
                </a:solidFill>
                <a:effectLst>
                  <a:outerShdw blurRad="38100" dist="38100" dir="2700000" algn="tl">
                    <a:srgbClr val="000000">
                      <a:alpha val="43137"/>
                    </a:srgbClr>
                  </a:outerShdw>
                </a:effectLst>
                <a:latin typeface="quote-cjk-patch"/>
                <a:cs typeface="+mj-cs"/>
              </a:rPr>
              <a:t> اللي </a:t>
            </a:r>
            <a:r>
              <a:rPr lang="ar-EG" sz="1700" dirty="0" err="1">
                <a:solidFill>
                  <a:schemeClr val="tx1"/>
                </a:solidFill>
                <a:effectLst>
                  <a:outerShdw blurRad="38100" dist="38100" dir="2700000" algn="tl">
                    <a:srgbClr val="000000">
                      <a:alpha val="43137"/>
                    </a:srgbClr>
                  </a:outerShdw>
                </a:effectLst>
                <a:latin typeface="quote-cjk-patch"/>
                <a:cs typeface="+mj-cs"/>
              </a:rPr>
              <a:t>عايزين</a:t>
            </a:r>
            <a:r>
              <a:rPr lang="ar-EG" sz="1700" dirty="0">
                <a:solidFill>
                  <a:schemeClr val="tx1"/>
                </a:solidFill>
                <a:effectLst>
                  <a:outerShdw blurRad="38100" dist="38100" dir="2700000" algn="tl">
                    <a:srgbClr val="000000">
                      <a:alpha val="43137"/>
                    </a:srgbClr>
                  </a:outerShdw>
                </a:effectLst>
                <a:latin typeface="quote-cjk-patch"/>
                <a:cs typeface="+mj-cs"/>
              </a:rPr>
              <a:t> نجيب منه داتا </a:t>
            </a:r>
            <a:r>
              <a:rPr lang="ar-EG" sz="1700" dirty="0" err="1">
                <a:solidFill>
                  <a:schemeClr val="tx1"/>
                </a:solidFill>
                <a:effectLst>
                  <a:outerShdw blurRad="38100" dist="38100" dir="2700000" algn="tl">
                    <a:srgbClr val="000000">
                      <a:alpha val="43137"/>
                    </a:srgbClr>
                  </a:outerShdw>
                </a:effectLst>
                <a:latin typeface="quote-cjk-patch"/>
                <a:cs typeface="+mj-cs"/>
              </a:rPr>
              <a:t>هنستعمل</a:t>
            </a:r>
            <a:r>
              <a:rPr lang="ar-EG" sz="1700" dirty="0">
                <a:solidFill>
                  <a:schemeClr val="tx1"/>
                </a:solidFill>
                <a:effectLst>
                  <a:outerShdw blurRad="38100" dist="38100" dir="2700000" algn="tl">
                    <a:srgbClr val="000000">
                      <a:alpha val="43137"/>
                    </a:srgbClr>
                  </a:outerShdw>
                </a:effectLst>
                <a:latin typeface="quote-cjk-patch"/>
                <a:cs typeface="+mj-cs"/>
              </a:rPr>
              <a:t> </a:t>
            </a:r>
            <a:r>
              <a:rPr lang="ar-EG" sz="1700" dirty="0" err="1">
                <a:solidFill>
                  <a:schemeClr val="tx1"/>
                </a:solidFill>
                <a:effectLst>
                  <a:outerShdw blurRad="38100" dist="38100" dir="2700000" algn="tl">
                    <a:srgbClr val="000000">
                      <a:alpha val="43137"/>
                    </a:srgbClr>
                  </a:outerShdw>
                </a:effectLst>
                <a:latin typeface="quote-cjk-patch"/>
                <a:cs typeface="+mj-cs"/>
              </a:rPr>
              <a:t>معاه</a:t>
            </a:r>
            <a:r>
              <a:rPr lang="ar-EG" sz="1700" dirty="0">
                <a:solidFill>
                  <a:schemeClr val="tx1"/>
                </a:solidFill>
                <a:effectLst>
                  <a:outerShdw blurRad="38100" dist="38100" dir="2700000" algn="tl">
                    <a:srgbClr val="000000">
                      <a:alpha val="43137"/>
                    </a:srgbClr>
                  </a:outerShdw>
                </a:effectLst>
                <a:latin typeface="quote-cjk-patch"/>
                <a:cs typeface="+mj-cs"/>
              </a:rPr>
              <a:t> </a:t>
            </a:r>
            <a:r>
              <a:rPr lang="en-US" sz="1700" dirty="0">
                <a:solidFill>
                  <a:schemeClr val="tx1"/>
                </a:solidFill>
                <a:effectLst>
                  <a:outerShdw blurRad="38100" dist="38100" dir="2700000" algn="tl">
                    <a:srgbClr val="000000">
                      <a:alpha val="43137"/>
                    </a:srgbClr>
                  </a:outerShdw>
                </a:effectLst>
                <a:latin typeface="quote-cjk-patch"/>
                <a:cs typeface="+mj-cs"/>
              </a:rPr>
              <a:t>function</a:t>
            </a:r>
            <a:r>
              <a:rPr lang="ar-EG" sz="1700" dirty="0">
                <a:solidFill>
                  <a:schemeClr val="tx1"/>
                </a:solidFill>
                <a:effectLst>
                  <a:outerShdw blurRad="38100" dist="38100" dir="2700000" algn="tl">
                    <a:srgbClr val="000000">
                      <a:alpha val="43137"/>
                    </a:srgbClr>
                  </a:outerShdw>
                </a:effectLst>
                <a:latin typeface="quote-cjk-patch"/>
                <a:cs typeface="+mj-cs"/>
              </a:rPr>
              <a:t> ثابته واحدة بس</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704083673"/>
      </p:ext>
    </p:extLst>
  </p:cSld>
  <p:clrMapOvr>
    <a:masterClrMapping/>
  </p:clrMapOvr>
  <p:transition spd="med">
    <p:pull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60B414C3-A5A6-2F5E-7274-77DA60AA423A}"/>
              </a:ext>
            </a:extLst>
          </p:cNvPr>
          <p:cNvPicPr>
            <a:picLocks noChangeAspect="1"/>
          </p:cNvPicPr>
          <p:nvPr/>
        </p:nvPicPr>
        <p:blipFill>
          <a:blip r:embed="rId3"/>
          <a:stretch>
            <a:fillRect/>
          </a:stretch>
        </p:blipFill>
        <p:spPr>
          <a:xfrm>
            <a:off x="1657969" y="3923920"/>
            <a:ext cx="5882611" cy="2234366"/>
          </a:xfrm>
          <a:prstGeom prst="rect">
            <a:avLst/>
          </a:prstGeom>
        </p:spPr>
      </p:pic>
      <p:pic>
        <p:nvPicPr>
          <p:cNvPr id="16" name="Picture 15">
            <a:extLst>
              <a:ext uri="{FF2B5EF4-FFF2-40B4-BE49-F238E27FC236}">
                <a16:creationId xmlns:a16="http://schemas.microsoft.com/office/drawing/2014/main" id="{F0E85FED-F467-7A63-75DE-B99BD6D1CBF6}"/>
              </a:ext>
            </a:extLst>
          </p:cNvPr>
          <p:cNvPicPr>
            <a:picLocks noChangeAspect="1"/>
          </p:cNvPicPr>
          <p:nvPr/>
        </p:nvPicPr>
        <p:blipFill>
          <a:blip r:embed="rId4"/>
          <a:stretch>
            <a:fillRect/>
          </a:stretch>
        </p:blipFill>
        <p:spPr>
          <a:xfrm>
            <a:off x="1657969" y="1720588"/>
            <a:ext cx="5882611" cy="2053458"/>
          </a:xfrm>
          <a:prstGeom prst="rect">
            <a:avLst/>
          </a:prstGeom>
        </p:spPr>
      </p:pic>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Async/Await with JSONPlaceholder</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0" name="Rectangle 9">
            <a:extLst>
              <a:ext uri="{FF2B5EF4-FFF2-40B4-BE49-F238E27FC236}">
                <a16:creationId xmlns:a16="http://schemas.microsoft.com/office/drawing/2014/main" id="{F4918850-8A51-D866-F626-A2F58F241766}"/>
              </a:ext>
            </a:extLst>
          </p:cNvPr>
          <p:cNvSpPr/>
          <p:nvPr/>
        </p:nvSpPr>
        <p:spPr>
          <a:xfrm>
            <a:off x="2965356" y="3471305"/>
            <a:ext cx="4373217" cy="34787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5DFBE75B-83A3-9C02-F39E-36749730D6E4}"/>
              </a:ext>
            </a:extLst>
          </p:cNvPr>
          <p:cNvSpPr/>
          <p:nvPr/>
        </p:nvSpPr>
        <p:spPr>
          <a:xfrm>
            <a:off x="4025347" y="1684161"/>
            <a:ext cx="1106738" cy="30527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52900CC3-79F2-0733-84F7-0ED3224D9912}"/>
              </a:ext>
            </a:extLst>
          </p:cNvPr>
          <p:cNvSpPr/>
          <p:nvPr/>
        </p:nvSpPr>
        <p:spPr>
          <a:xfrm>
            <a:off x="2494724" y="4144620"/>
            <a:ext cx="3498572" cy="2357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8CD9D73-4F20-E82D-0470-27AB79B75FF9}"/>
              </a:ext>
            </a:extLst>
          </p:cNvPr>
          <p:cNvSpPr/>
          <p:nvPr/>
        </p:nvSpPr>
        <p:spPr>
          <a:xfrm>
            <a:off x="7651360" y="1720588"/>
            <a:ext cx="2882668" cy="443769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ودي طريقة </a:t>
            </a:r>
            <a:r>
              <a:rPr lang="ar-EG" sz="1700" dirty="0">
                <a:solidFill>
                  <a:schemeClr val="tx1"/>
                </a:solidFill>
                <a:effectLst>
                  <a:outerShdw blurRad="38100" dist="38100" dir="2700000" algn="tl">
                    <a:srgbClr val="000000">
                      <a:alpha val="43137"/>
                    </a:srgbClr>
                  </a:outerShdw>
                </a:effectLst>
                <a:latin typeface="quote-cjk-patch"/>
                <a:cs typeface="+mj-cs"/>
              </a:rPr>
              <a:t>نطبق بيها نفس المثال بس بال </a:t>
            </a:r>
            <a:r>
              <a:rPr lang="en-US" sz="1700" dirty="0">
                <a:solidFill>
                  <a:schemeClr val="tx1"/>
                </a:solidFill>
                <a:effectLst>
                  <a:outerShdw blurRad="38100" dist="38100" dir="2700000" algn="tl">
                    <a:srgbClr val="000000">
                      <a:alpha val="43137"/>
                    </a:srgbClr>
                  </a:outerShdw>
                </a:effectLst>
                <a:latin typeface="quote-cjk-patch"/>
                <a:cs typeface="+mj-cs"/>
              </a:rPr>
              <a:t>arrow function</a:t>
            </a:r>
            <a:r>
              <a:rPr lang="ar-EG" sz="1700" dirty="0">
                <a:solidFill>
                  <a:schemeClr val="tx1"/>
                </a:solidFill>
                <a:effectLst>
                  <a:outerShdw blurRad="38100" dist="38100" dir="2700000" algn="tl">
                    <a:srgbClr val="000000">
                      <a:alpha val="43137"/>
                    </a:srgbClr>
                  </a:outerShdw>
                </a:effectLst>
                <a:latin typeface="quote-cjk-patch"/>
                <a:cs typeface="+mj-cs"/>
              </a:rPr>
              <a:t>.</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1958699111"/>
      </p:ext>
    </p:extLst>
  </p:cSld>
  <p:clrMapOvr>
    <a:masterClrMapping/>
  </p:clrMapOvr>
  <p:transition spd="med">
    <p:pull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Async/Await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8" y="1861595"/>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Async/Await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69" y="3299791"/>
            <a:ext cx="8876059" cy="19977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endParaRPr lang="ar-EG"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4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400" dirty="0">
                <a:solidFill>
                  <a:schemeClr val="tx1"/>
                </a:solidFill>
                <a:effectLst>
                  <a:outerShdw blurRad="38100" dist="38100" dir="2700000" algn="tl">
                    <a:srgbClr val="000000">
                      <a:alpha val="43137"/>
                    </a:srgbClr>
                  </a:outerShdw>
                </a:effectLst>
                <a:latin typeface="quote-cjk-patch"/>
                <a:cs typeface="+mj-cs"/>
              </a:rPr>
              <a:t> تكتب دالة باستخدام</a:t>
            </a:r>
            <a:r>
              <a:rPr lang="en-US" altLang="en-US" sz="2400" dirty="0">
                <a:solidFill>
                  <a:schemeClr val="tx1"/>
                </a:solidFill>
                <a:effectLst>
                  <a:outerShdw blurRad="38100" dist="38100" dir="2700000" algn="tl">
                    <a:srgbClr val="000000">
                      <a:alpha val="43137"/>
                    </a:srgbClr>
                  </a:outerShdw>
                </a:effectLst>
                <a:latin typeface="quote-cjk-patch"/>
                <a:cs typeface="+mj-cs"/>
              </a:rPr>
              <a:t>Async/Await </a:t>
            </a:r>
            <a:r>
              <a:rPr lang="ar-EG" altLang="en-US" sz="2400" dirty="0">
                <a:solidFill>
                  <a:schemeClr val="tx1"/>
                </a:solidFill>
                <a:effectLst>
                  <a:outerShdw blurRad="38100" dist="38100" dir="2700000" algn="tl">
                    <a:srgbClr val="000000">
                      <a:alpha val="43137"/>
                    </a:srgbClr>
                  </a:outerShdw>
                </a:effectLst>
                <a:latin typeface="quote-cjk-patch"/>
                <a:cs typeface="+mj-cs"/>
              </a:rPr>
              <a:t> تجيب بيانات مستخدم معين</a:t>
            </a:r>
            <a:r>
              <a:rPr lang="en-US" altLang="en-US" sz="2400" dirty="0">
                <a:solidFill>
                  <a:schemeClr val="tx1"/>
                </a:solidFill>
                <a:effectLst>
                  <a:outerShdw blurRad="38100" dist="38100" dir="2700000" algn="tl">
                    <a:srgbClr val="000000">
                      <a:alpha val="43137"/>
                    </a:srgbClr>
                  </a:outerShdw>
                </a:effectLst>
                <a:latin typeface="quote-cjk-patch"/>
                <a:cs typeface="+mj-cs"/>
              </a:rPr>
              <a:t>ID=1) </a:t>
            </a:r>
            <a:r>
              <a:rPr lang="ar-EG" altLang="en-US" sz="2400" dirty="0">
                <a:solidFill>
                  <a:schemeClr val="tx1"/>
                </a:solidFill>
                <a:effectLst>
                  <a:outerShdw blurRad="38100" dist="38100" dir="2700000" algn="tl">
                    <a:srgbClr val="000000">
                      <a:alpha val="43137"/>
                    </a:srgbClr>
                  </a:outerShdw>
                </a:effectLst>
                <a:latin typeface="quote-cjk-patch"/>
                <a:cs typeface="+mj-cs"/>
              </a:rPr>
              <a:t>) من </a:t>
            </a:r>
            <a:r>
              <a:rPr lang="en-US" altLang="en-US" sz="2400" dirty="0">
                <a:solidFill>
                  <a:schemeClr val="tx1"/>
                </a:solidFill>
                <a:effectLst>
                  <a:outerShdw blurRad="38100" dist="38100" dir="2700000" algn="tl">
                    <a:srgbClr val="000000">
                      <a:alpha val="43137"/>
                    </a:srgbClr>
                  </a:outerShdw>
                </a:effectLst>
                <a:latin typeface="quote-cjk-patch"/>
                <a:cs typeface="+mj-cs"/>
              </a:rPr>
              <a:t>JSONPlaceholder </a:t>
            </a:r>
            <a:r>
              <a:rPr lang="ar-EG" altLang="en-US" sz="2400" dirty="0">
                <a:solidFill>
                  <a:schemeClr val="tx1"/>
                </a:solidFill>
                <a:effectLst>
                  <a:outerShdw blurRad="38100" dist="38100" dir="2700000" algn="tl">
                    <a:srgbClr val="000000">
                      <a:alpha val="43137"/>
                    </a:srgbClr>
                  </a:outerShdw>
                </a:effectLst>
                <a:latin typeface="quote-cjk-patch"/>
                <a:cs typeface="+mj-cs"/>
              </a:rPr>
              <a:t> وتطبع اسمه في الكونسول.</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3306536801"/>
      </p:ext>
    </p:extLst>
  </p:cSld>
  <p:clrMapOvr>
    <a:masterClrMapping/>
  </p:clrMapOvr>
  <p:transition spd="med">
    <p:pull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Async/Await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2"/>
            <a:ext cx="8876059" cy="70485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Async/Await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A1734795-C898-2FED-B8D5-1493255E66B8}"/>
              </a:ext>
            </a:extLst>
          </p:cNvPr>
          <p:cNvPicPr>
            <a:picLocks noChangeAspect="1"/>
          </p:cNvPicPr>
          <p:nvPr/>
        </p:nvPicPr>
        <p:blipFill>
          <a:blip r:embed="rId4"/>
          <a:stretch>
            <a:fillRect/>
          </a:stretch>
        </p:blipFill>
        <p:spPr>
          <a:xfrm>
            <a:off x="1657970" y="2374900"/>
            <a:ext cx="6301408" cy="1950638"/>
          </a:xfrm>
          <a:prstGeom prst="rect">
            <a:avLst/>
          </a:prstGeom>
        </p:spPr>
      </p:pic>
      <p:pic>
        <p:nvPicPr>
          <p:cNvPr id="9" name="Picture 8">
            <a:extLst>
              <a:ext uri="{FF2B5EF4-FFF2-40B4-BE49-F238E27FC236}">
                <a16:creationId xmlns:a16="http://schemas.microsoft.com/office/drawing/2014/main" id="{B185BA55-DBA1-0E68-E647-64E024A1F6CC}"/>
              </a:ext>
            </a:extLst>
          </p:cNvPr>
          <p:cNvPicPr>
            <a:picLocks noChangeAspect="1"/>
          </p:cNvPicPr>
          <p:nvPr/>
        </p:nvPicPr>
        <p:blipFill>
          <a:blip r:embed="rId5"/>
          <a:stretch>
            <a:fillRect/>
          </a:stretch>
        </p:blipFill>
        <p:spPr>
          <a:xfrm>
            <a:off x="1657970" y="4409754"/>
            <a:ext cx="6301408" cy="1894336"/>
          </a:xfrm>
          <a:prstGeom prst="rect">
            <a:avLst/>
          </a:prstGeom>
        </p:spPr>
      </p:pic>
      <p:sp>
        <p:nvSpPr>
          <p:cNvPr id="10" name="Oval 9">
            <a:extLst>
              <a:ext uri="{FF2B5EF4-FFF2-40B4-BE49-F238E27FC236}">
                <a16:creationId xmlns:a16="http://schemas.microsoft.com/office/drawing/2014/main" id="{8E1E61AF-B5A5-31DC-6EEC-0F6D6982538F}"/>
              </a:ext>
            </a:extLst>
          </p:cNvPr>
          <p:cNvSpPr/>
          <p:nvPr/>
        </p:nvSpPr>
        <p:spPr>
          <a:xfrm>
            <a:off x="3578086" y="2303173"/>
            <a:ext cx="337931" cy="3505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51329519-194A-6D54-C4AA-A3A68D14713B}"/>
              </a:ext>
            </a:extLst>
          </p:cNvPr>
          <p:cNvSpPr/>
          <p:nvPr/>
        </p:nvSpPr>
        <p:spPr>
          <a:xfrm>
            <a:off x="2557668" y="3974962"/>
            <a:ext cx="337931" cy="3505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B034822F-6148-E30A-D2DE-B6B3C21A83A4}"/>
              </a:ext>
            </a:extLst>
          </p:cNvPr>
          <p:cNvSpPr/>
          <p:nvPr/>
        </p:nvSpPr>
        <p:spPr>
          <a:xfrm>
            <a:off x="2294068" y="5284261"/>
            <a:ext cx="296728" cy="271713"/>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473FFB0D-B452-938C-C214-60BA892416EE}"/>
              </a:ext>
            </a:extLst>
          </p:cNvPr>
          <p:cNvSpPr/>
          <p:nvPr/>
        </p:nvSpPr>
        <p:spPr>
          <a:xfrm>
            <a:off x="2294068" y="4661456"/>
            <a:ext cx="296728" cy="271713"/>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F76558D2-BCE9-994D-E916-E9D3525DDF4D}"/>
              </a:ext>
            </a:extLst>
          </p:cNvPr>
          <p:cNvSpPr/>
          <p:nvPr/>
        </p:nvSpPr>
        <p:spPr>
          <a:xfrm>
            <a:off x="7378147" y="2653749"/>
            <a:ext cx="337931" cy="35057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5059E5A-96F5-2136-D4A2-CC4F312A071C}"/>
              </a:ext>
            </a:extLst>
          </p:cNvPr>
          <p:cNvSpPr/>
          <p:nvPr/>
        </p:nvSpPr>
        <p:spPr>
          <a:xfrm>
            <a:off x="8038986" y="2374900"/>
            <a:ext cx="2495043" cy="392919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just" rtl="1">
              <a:lnSpc>
                <a:spcPct val="150000"/>
              </a:lnSpc>
              <a:spcAft>
                <a:spcPts val="1200"/>
              </a:spcAft>
            </a:pPr>
            <a:r>
              <a:rPr lang="ar-EG" sz="1700" dirty="0">
                <a:solidFill>
                  <a:schemeClr val="tx1"/>
                </a:solidFill>
                <a:effectLst>
                  <a:outerShdw blurRad="38100" dist="38100" dir="2700000" algn="tl">
                    <a:srgbClr val="000000">
                      <a:alpha val="43137"/>
                    </a:srgbClr>
                  </a:outerShdw>
                </a:effectLst>
                <a:latin typeface="quote-cjk-patch"/>
                <a:cs typeface="+mj-cs"/>
              </a:rPr>
              <a:t>الحل </a:t>
            </a:r>
            <a:r>
              <a:rPr lang="ar-EG" sz="1700" dirty="0" err="1">
                <a:solidFill>
                  <a:schemeClr val="tx1"/>
                </a:solidFill>
                <a:effectLst>
                  <a:outerShdw blurRad="38100" dist="38100" dir="2700000" algn="tl">
                    <a:srgbClr val="000000">
                      <a:alpha val="43137"/>
                    </a:srgbClr>
                  </a:outerShdw>
                </a:effectLst>
                <a:latin typeface="quote-cjk-patch"/>
                <a:cs typeface="+mj-cs"/>
              </a:rPr>
              <a:t>دا</a:t>
            </a:r>
            <a:r>
              <a:rPr lang="ar-EG" sz="1700" dirty="0">
                <a:solidFill>
                  <a:schemeClr val="tx1"/>
                </a:solidFill>
                <a:effectLst>
                  <a:outerShdw blurRad="38100" dist="38100" dir="2700000" algn="tl">
                    <a:srgbClr val="000000">
                      <a:alpha val="43137"/>
                    </a:srgbClr>
                  </a:outerShdw>
                </a:effectLst>
                <a:latin typeface="quote-cjk-patch"/>
                <a:cs typeface="+mj-cs"/>
              </a:rPr>
              <a:t> اقدر اجيب بيه أي بوست من </a:t>
            </a:r>
            <a:r>
              <a:rPr lang="en-US" sz="1700" dirty="0">
                <a:solidFill>
                  <a:schemeClr val="tx1"/>
                </a:solidFill>
                <a:effectLst>
                  <a:outerShdw blurRad="38100" dist="38100" dir="2700000" algn="tl">
                    <a:srgbClr val="000000">
                      <a:alpha val="43137"/>
                    </a:srgbClr>
                  </a:outerShdw>
                </a:effectLst>
                <a:latin typeface="quote-cjk-patch"/>
                <a:cs typeface="+mj-cs"/>
              </a:rPr>
              <a:t>function</a:t>
            </a:r>
            <a:r>
              <a:rPr lang="ar-EG" sz="1700" dirty="0">
                <a:solidFill>
                  <a:schemeClr val="tx1"/>
                </a:solidFill>
                <a:effectLst>
                  <a:outerShdw blurRad="38100" dist="38100" dir="2700000" algn="tl">
                    <a:srgbClr val="000000">
                      <a:alpha val="43137"/>
                    </a:srgbClr>
                  </a:outerShdw>
                </a:effectLst>
                <a:latin typeface="quote-cjk-patch"/>
                <a:cs typeface="+mj-cs"/>
              </a:rPr>
              <a:t> واحدة ثابتة ودا </a:t>
            </a:r>
            <a:r>
              <a:rPr lang="ar-EG" sz="1700" dirty="0" err="1">
                <a:solidFill>
                  <a:schemeClr val="tx1"/>
                </a:solidFill>
                <a:effectLst>
                  <a:outerShdw blurRad="38100" dist="38100" dir="2700000" algn="tl">
                    <a:srgbClr val="000000">
                      <a:alpha val="43137"/>
                    </a:srgbClr>
                  </a:outerShdw>
                </a:effectLst>
                <a:latin typeface="quote-cjk-patch"/>
                <a:cs typeface="+mj-cs"/>
              </a:rPr>
              <a:t>هيقلل</a:t>
            </a:r>
            <a:r>
              <a:rPr lang="ar-EG" sz="1700" dirty="0">
                <a:solidFill>
                  <a:schemeClr val="tx1"/>
                </a:solidFill>
                <a:effectLst>
                  <a:outerShdw blurRad="38100" dist="38100" dir="2700000" algn="tl">
                    <a:srgbClr val="000000">
                      <a:alpha val="43137"/>
                    </a:srgbClr>
                  </a:outerShdw>
                </a:effectLst>
                <a:latin typeface="quote-cjk-patch"/>
                <a:cs typeface="+mj-cs"/>
              </a:rPr>
              <a:t> </a:t>
            </a:r>
            <a:r>
              <a:rPr lang="ar-EG" sz="1700" dirty="0" err="1">
                <a:solidFill>
                  <a:schemeClr val="tx1"/>
                </a:solidFill>
                <a:effectLst>
                  <a:outerShdw blurRad="38100" dist="38100" dir="2700000" algn="tl">
                    <a:srgbClr val="000000">
                      <a:alpha val="43137"/>
                    </a:srgbClr>
                  </a:outerShdw>
                </a:effectLst>
                <a:latin typeface="quote-cjk-patch"/>
                <a:cs typeface="+mj-cs"/>
              </a:rPr>
              <a:t>معايا</a:t>
            </a:r>
            <a:r>
              <a:rPr lang="ar-EG" sz="1700" dirty="0">
                <a:solidFill>
                  <a:schemeClr val="tx1"/>
                </a:solidFill>
                <a:effectLst>
                  <a:outerShdw blurRad="38100" dist="38100" dir="2700000" algn="tl">
                    <a:srgbClr val="000000">
                      <a:alpha val="43137"/>
                    </a:srgbClr>
                  </a:outerShdw>
                </a:effectLst>
                <a:latin typeface="quote-cjk-patch"/>
                <a:cs typeface="+mj-cs"/>
              </a:rPr>
              <a:t> الكود والاسطر ويزود المرونة والسرعة </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321443906"/>
      </p:ext>
    </p:extLst>
  </p:cSld>
  <p:clrMapOvr>
    <a:masterClrMapping/>
  </p:clrMapOvr>
  <p:transition spd="med">
    <p:pull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Display API Data in HTML</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5"/>
            <a:ext cx="8876059" cy="55209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مش بس نطبع البيانات في الكونسول، كمان نقدر نعرضها داخل عناصر</a:t>
            </a:r>
            <a:r>
              <a:rPr lang="en-US" sz="1700" b="0" i="0" dirty="0">
                <a:solidFill>
                  <a:schemeClr val="tx1"/>
                </a:solidFill>
                <a:effectLst>
                  <a:outerShdw blurRad="38100" dist="38100" dir="2700000" algn="tl">
                    <a:srgbClr val="000000">
                      <a:alpha val="43137"/>
                    </a:srgbClr>
                  </a:outerShdw>
                </a:effectLst>
                <a:latin typeface="quote-cjk-patch"/>
                <a:cs typeface="+mj-cs"/>
              </a:rPr>
              <a:t>HTML </a:t>
            </a:r>
            <a:r>
              <a:rPr lang="ar-EG" sz="1700" b="0" i="0" dirty="0">
                <a:solidFill>
                  <a:schemeClr val="tx1"/>
                </a:solidFill>
                <a:effectLst>
                  <a:outerShdw blurRad="38100" dist="38100" dir="2700000" algn="tl">
                    <a:srgbClr val="000000">
                      <a:alpha val="43137"/>
                    </a:srgbClr>
                  </a:outerShdw>
                </a:effectLst>
                <a:latin typeface="quote-cjk-patch"/>
                <a:cs typeface="+mj-cs"/>
              </a:rPr>
              <a:t> باستخدام </a:t>
            </a:r>
            <a:r>
              <a:rPr lang="en-US" sz="1700" b="0" i="0" dirty="0">
                <a:solidFill>
                  <a:schemeClr val="tx1"/>
                </a:solidFill>
                <a:effectLst>
                  <a:outerShdw blurRad="38100" dist="38100" dir="2700000" algn="tl">
                    <a:srgbClr val="000000">
                      <a:alpha val="43137"/>
                    </a:srgbClr>
                  </a:outerShdw>
                </a:effectLst>
                <a:latin typeface="quote-cjk-patch"/>
                <a:cs typeface="+mj-cs"/>
              </a:rPr>
              <a:t>DOM.</a:t>
            </a:r>
          </a:p>
        </p:txBody>
      </p:sp>
      <p:pic>
        <p:nvPicPr>
          <p:cNvPr id="11" name="Picture 10">
            <a:extLst>
              <a:ext uri="{FF2B5EF4-FFF2-40B4-BE49-F238E27FC236}">
                <a16:creationId xmlns:a16="http://schemas.microsoft.com/office/drawing/2014/main" id="{56CBB4B3-4F5D-663B-0422-15F34733DD3B}"/>
              </a:ext>
            </a:extLst>
          </p:cNvPr>
          <p:cNvPicPr>
            <a:picLocks noChangeAspect="1"/>
          </p:cNvPicPr>
          <p:nvPr/>
        </p:nvPicPr>
        <p:blipFill>
          <a:blip r:embed="rId4"/>
          <a:stretch>
            <a:fillRect/>
          </a:stretch>
        </p:blipFill>
        <p:spPr>
          <a:xfrm>
            <a:off x="2109058" y="2143677"/>
            <a:ext cx="7973884" cy="4182037"/>
          </a:xfrm>
          <a:prstGeom prst="rect">
            <a:avLst/>
          </a:prstGeom>
        </p:spPr>
      </p:pic>
    </p:spTree>
    <p:extLst>
      <p:ext uri="{BB962C8B-B14F-4D97-AF65-F5344CB8AC3E}">
        <p14:creationId xmlns:p14="http://schemas.microsoft.com/office/powerpoint/2010/main" val="366204983"/>
      </p:ext>
    </p:extLst>
  </p:cSld>
  <p:clrMapOvr>
    <a:masterClrMapping/>
  </p:clrMapOvr>
  <p:transition spd="med">
    <p:pull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Display API Data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8" y="1861595"/>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Display API Data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3024887"/>
            <a:ext cx="8876059" cy="12225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endParaRPr lang="ar-EG"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 نفس الأسلوب لعرض بيانات مستخدم معين داخل عنصر </a:t>
            </a:r>
            <a:r>
              <a:rPr lang="en-US" altLang="en-US" sz="2000" dirty="0">
                <a:solidFill>
                  <a:schemeClr val="tx1"/>
                </a:solidFill>
                <a:effectLst>
                  <a:outerShdw blurRad="38100" dist="38100" dir="2700000" algn="tl">
                    <a:srgbClr val="000000">
                      <a:alpha val="43137"/>
                    </a:srgbClr>
                  </a:outerShdw>
                </a:effectLst>
                <a:latin typeface="quote-cjk-patch"/>
                <a:cs typeface="+mj-cs"/>
              </a:rPr>
              <a:t>HTML </a:t>
            </a:r>
            <a:r>
              <a:rPr lang="ar-EG" altLang="en-US" sz="2000" dirty="0">
                <a:solidFill>
                  <a:schemeClr val="tx1"/>
                </a:solidFill>
                <a:effectLst>
                  <a:outerShdw blurRad="38100" dist="38100" dir="2700000" algn="tl">
                    <a:srgbClr val="000000">
                      <a:alpha val="43137"/>
                    </a:srgbClr>
                  </a:outerShdw>
                </a:effectLst>
                <a:latin typeface="quote-cjk-patch"/>
                <a:cs typeface="+mj-cs"/>
              </a:rPr>
              <a:t>بالشكل التالي:</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pic>
        <p:nvPicPr>
          <p:cNvPr id="8" name="Picture 7">
            <a:extLst>
              <a:ext uri="{FF2B5EF4-FFF2-40B4-BE49-F238E27FC236}">
                <a16:creationId xmlns:a16="http://schemas.microsoft.com/office/drawing/2014/main" id="{0530B8DB-A260-2764-92D2-04C53F095D98}"/>
              </a:ext>
            </a:extLst>
          </p:cNvPr>
          <p:cNvPicPr>
            <a:picLocks noChangeAspect="1"/>
          </p:cNvPicPr>
          <p:nvPr/>
        </p:nvPicPr>
        <p:blipFill>
          <a:blip r:embed="rId4"/>
          <a:stretch>
            <a:fillRect/>
          </a:stretch>
        </p:blipFill>
        <p:spPr>
          <a:xfrm>
            <a:off x="3803952" y="4448719"/>
            <a:ext cx="4584090" cy="1363862"/>
          </a:xfrm>
          <a:prstGeom prst="rect">
            <a:avLst/>
          </a:prstGeom>
        </p:spPr>
      </p:pic>
    </p:spTree>
    <p:extLst>
      <p:ext uri="{BB962C8B-B14F-4D97-AF65-F5344CB8AC3E}">
        <p14:creationId xmlns:p14="http://schemas.microsoft.com/office/powerpoint/2010/main" val="883264171"/>
      </p:ext>
    </p:extLst>
  </p:cSld>
  <p:clrMapOvr>
    <a:masterClrMapping/>
  </p:clrMapOvr>
  <p:transition spd="med">
    <p:pull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Async/Await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Async/Await - Task</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93FAAF19-D39C-999B-C48F-FD4B920F6687}"/>
              </a:ext>
            </a:extLst>
          </p:cNvPr>
          <p:cNvPicPr>
            <a:picLocks noChangeAspect="1"/>
          </p:cNvPicPr>
          <p:nvPr/>
        </p:nvPicPr>
        <p:blipFill>
          <a:blip r:embed="rId4"/>
          <a:stretch>
            <a:fillRect/>
          </a:stretch>
        </p:blipFill>
        <p:spPr>
          <a:xfrm>
            <a:off x="2335123" y="2171803"/>
            <a:ext cx="7521751" cy="2895922"/>
          </a:xfrm>
          <a:prstGeom prst="rect">
            <a:avLst/>
          </a:prstGeom>
        </p:spPr>
      </p:pic>
      <p:pic>
        <p:nvPicPr>
          <p:cNvPr id="13" name="Picture 12">
            <a:extLst>
              <a:ext uri="{FF2B5EF4-FFF2-40B4-BE49-F238E27FC236}">
                <a16:creationId xmlns:a16="http://schemas.microsoft.com/office/drawing/2014/main" id="{27A9C684-07E2-2D3E-B983-86753FD5830E}"/>
              </a:ext>
            </a:extLst>
          </p:cNvPr>
          <p:cNvPicPr>
            <a:picLocks noChangeAspect="1"/>
          </p:cNvPicPr>
          <p:nvPr/>
        </p:nvPicPr>
        <p:blipFill rotWithShape="1">
          <a:blip r:embed="rId5"/>
          <a:srcRect t="9963" b="17849"/>
          <a:stretch/>
        </p:blipFill>
        <p:spPr>
          <a:xfrm>
            <a:off x="2335123" y="5137298"/>
            <a:ext cx="7521751" cy="1141159"/>
          </a:xfrm>
          <a:prstGeom prst="rect">
            <a:avLst/>
          </a:prstGeom>
        </p:spPr>
      </p:pic>
    </p:spTree>
    <p:extLst>
      <p:ext uri="{BB962C8B-B14F-4D97-AF65-F5344CB8AC3E}">
        <p14:creationId xmlns:p14="http://schemas.microsoft.com/office/powerpoint/2010/main" val="2509775769"/>
      </p:ext>
    </p:extLst>
  </p:cSld>
  <p:clrMapOvr>
    <a:masterClrMapping/>
  </p:clrMapOvr>
  <p:transition spd="med">
    <p:pull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9A1A6-9345-8C13-3008-2B6DC726AB2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B949BA1-65AC-49DB-D42A-70BC0D09EF04}"/>
              </a:ext>
            </a:extLst>
          </p:cNvPr>
          <p:cNvSpPr/>
          <p:nvPr/>
        </p:nvSpPr>
        <p:spPr>
          <a:xfrm>
            <a:off x="2000250" y="783590"/>
            <a:ext cx="8191500" cy="699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 🍵 Break</a:t>
            </a:r>
            <a:endParaRPr lang="en-US" sz="2800" dirty="0"/>
          </a:p>
        </p:txBody>
      </p:sp>
      <p:pic>
        <p:nvPicPr>
          <p:cNvPr id="6" name="Picture 5">
            <a:extLst>
              <a:ext uri="{FF2B5EF4-FFF2-40B4-BE49-F238E27FC236}">
                <a16:creationId xmlns:a16="http://schemas.microsoft.com/office/drawing/2014/main" id="{98092927-D775-E8CC-82DC-92DDE084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337" y="1639983"/>
            <a:ext cx="6101325" cy="4557617"/>
          </a:xfrm>
          <a:prstGeom prst="rect">
            <a:avLst/>
          </a:prstGeom>
        </p:spPr>
      </p:pic>
    </p:spTree>
    <p:extLst>
      <p:ext uri="{BB962C8B-B14F-4D97-AF65-F5344CB8AC3E}">
        <p14:creationId xmlns:p14="http://schemas.microsoft.com/office/powerpoint/2010/main" val="1952583272"/>
      </p:ext>
    </p:extLst>
  </p:cSld>
  <p:clrMapOvr>
    <a:masterClrMapping/>
  </p:clrMapOvr>
  <p:transition spd="med">
    <p:pull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Error Handling with Fetch API</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4"/>
            <a:ext cx="8876059" cy="93925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لما تتعامل مع </a:t>
            </a:r>
            <a:r>
              <a:rPr lang="en-US" sz="1700" b="0" i="0" dirty="0">
                <a:solidFill>
                  <a:schemeClr val="tx1"/>
                </a:solidFill>
                <a:effectLst>
                  <a:outerShdw blurRad="38100" dist="38100" dir="2700000" algn="tl">
                    <a:srgbClr val="000000">
                      <a:alpha val="43137"/>
                    </a:srgbClr>
                  </a:outerShdw>
                </a:effectLst>
                <a:latin typeface="quote-cjk-patch"/>
                <a:cs typeface="+mj-cs"/>
              </a:rPr>
              <a:t>API، </a:t>
            </a:r>
            <a:r>
              <a:rPr lang="ar-EG" sz="1700" b="0" i="0" dirty="0">
                <a:solidFill>
                  <a:schemeClr val="tx1"/>
                </a:solidFill>
                <a:effectLst>
                  <a:outerShdw blurRad="38100" dist="38100" dir="2700000" algn="tl">
                    <a:srgbClr val="000000">
                      <a:alpha val="43137"/>
                    </a:srgbClr>
                  </a:outerShdw>
                </a:effectLst>
                <a:latin typeface="quote-cjk-patch"/>
                <a:cs typeface="+mj-cs"/>
              </a:rPr>
              <a:t>لازم تتوقع إن في أي وقت ممكن يحصل أخطاء، سواء في الاتصال أو في البيانات، عشان كده لازم نستخدم </a:t>
            </a:r>
            <a:r>
              <a:rPr lang="en-US" sz="1700" b="0" i="0" dirty="0">
                <a:solidFill>
                  <a:schemeClr val="tx1"/>
                </a:solidFill>
                <a:effectLst>
                  <a:outerShdw blurRad="38100" dist="38100" dir="2700000" algn="tl">
                    <a:srgbClr val="000000">
                      <a:alpha val="43137"/>
                    </a:srgbClr>
                  </a:outerShdw>
                </a:effectLst>
                <a:latin typeface="quote-cjk-patch"/>
                <a:cs typeface="+mj-cs"/>
              </a:rPr>
              <a:t>try/catch</a:t>
            </a:r>
            <a:r>
              <a:rPr lang="ar-EG" sz="1700" b="0" i="0" dirty="0">
                <a:solidFill>
                  <a:schemeClr val="tx1"/>
                </a:solidFill>
                <a:effectLst>
                  <a:outerShdw blurRad="38100" dist="38100" dir="2700000" algn="tl">
                    <a:srgbClr val="000000">
                      <a:alpha val="43137"/>
                    </a:srgbClr>
                  </a:outerShdw>
                </a:effectLst>
                <a:latin typeface="quote-cjk-patch"/>
                <a:cs typeface="+mj-cs"/>
              </a:rPr>
              <a:t> ونتأكد من حالة الاستجابة.</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pic>
        <p:nvPicPr>
          <p:cNvPr id="10" name="Picture 9">
            <a:extLst>
              <a:ext uri="{FF2B5EF4-FFF2-40B4-BE49-F238E27FC236}">
                <a16:creationId xmlns:a16="http://schemas.microsoft.com/office/drawing/2014/main" id="{B9354CEC-D576-BFF1-0578-58CBE206AF7A}"/>
              </a:ext>
            </a:extLst>
          </p:cNvPr>
          <p:cNvPicPr>
            <a:picLocks noChangeAspect="1"/>
          </p:cNvPicPr>
          <p:nvPr/>
        </p:nvPicPr>
        <p:blipFill>
          <a:blip r:embed="rId4"/>
          <a:stretch>
            <a:fillRect/>
          </a:stretch>
        </p:blipFill>
        <p:spPr>
          <a:xfrm>
            <a:off x="3150269" y="2494720"/>
            <a:ext cx="6149873" cy="2997348"/>
          </a:xfrm>
          <a:prstGeom prst="rect">
            <a:avLst/>
          </a:prstGeom>
        </p:spPr>
      </p:pic>
      <p:pic>
        <p:nvPicPr>
          <p:cNvPr id="13" name="Picture 12">
            <a:extLst>
              <a:ext uri="{FF2B5EF4-FFF2-40B4-BE49-F238E27FC236}">
                <a16:creationId xmlns:a16="http://schemas.microsoft.com/office/drawing/2014/main" id="{AA8C5656-5C39-9F79-3FA6-B25228ECFDAC}"/>
              </a:ext>
            </a:extLst>
          </p:cNvPr>
          <p:cNvPicPr>
            <a:picLocks noChangeAspect="1"/>
          </p:cNvPicPr>
          <p:nvPr/>
        </p:nvPicPr>
        <p:blipFill>
          <a:blip r:embed="rId5"/>
          <a:stretch>
            <a:fillRect/>
          </a:stretch>
        </p:blipFill>
        <p:spPr>
          <a:xfrm>
            <a:off x="3150268" y="5521885"/>
            <a:ext cx="6149873" cy="624894"/>
          </a:xfrm>
          <a:prstGeom prst="rect">
            <a:avLst/>
          </a:prstGeom>
        </p:spPr>
      </p:pic>
    </p:spTree>
    <p:extLst>
      <p:ext uri="{BB962C8B-B14F-4D97-AF65-F5344CB8AC3E}">
        <p14:creationId xmlns:p14="http://schemas.microsoft.com/office/powerpoint/2010/main" val="1720510658"/>
      </p:ext>
    </p:extLst>
  </p:cSld>
  <p:clrMapOvr>
    <a:masterClrMapping/>
  </p:clrMapOvr>
  <p:transition spd="med">
    <p:pull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Why Learn ES6+ Features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374912" y="1861595"/>
            <a:ext cx="9442174" cy="363324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r>
              <a:rPr lang="en-US" sz="2400" dirty="0">
                <a:solidFill>
                  <a:schemeClr val="tx1"/>
                </a:solidFill>
                <a:effectLst>
                  <a:outerShdw blurRad="38100" dist="38100" dir="2700000" algn="tl">
                    <a:srgbClr val="000000">
                      <a:alpha val="43137"/>
                    </a:srgbClr>
                  </a:outerShdw>
                </a:effectLst>
                <a:cs typeface="+mj-cs"/>
              </a:rPr>
              <a:t>✅ </a:t>
            </a:r>
            <a:r>
              <a:rPr lang="ar-EG" sz="2400" dirty="0">
                <a:solidFill>
                  <a:schemeClr val="tx1"/>
                </a:solidFill>
                <a:effectLst>
                  <a:outerShdw blurRad="38100" dist="38100" dir="2700000" algn="tl">
                    <a:srgbClr val="000000">
                      <a:alpha val="43137"/>
                    </a:srgbClr>
                  </a:outerShdw>
                </a:effectLst>
                <a:cs typeface="+mj-cs"/>
              </a:rPr>
              <a:t>الكود </a:t>
            </a:r>
            <a:r>
              <a:rPr lang="ar-EG" sz="2400" dirty="0" err="1">
                <a:solidFill>
                  <a:schemeClr val="tx1"/>
                </a:solidFill>
                <a:effectLst>
                  <a:outerShdw blurRad="38100" dist="38100" dir="2700000" algn="tl">
                    <a:srgbClr val="000000">
                      <a:alpha val="43137"/>
                    </a:srgbClr>
                  </a:outerShdw>
                </a:effectLst>
                <a:cs typeface="+mj-cs"/>
              </a:rPr>
              <a:t>بيبقى</a:t>
            </a:r>
            <a:r>
              <a:rPr lang="ar-EG" sz="2400" dirty="0">
                <a:solidFill>
                  <a:schemeClr val="tx1"/>
                </a:solidFill>
                <a:effectLst>
                  <a:outerShdw blurRad="38100" dist="38100" dir="2700000" algn="tl">
                    <a:srgbClr val="000000">
                      <a:alpha val="43137"/>
                    </a:srgbClr>
                  </a:outerShdw>
                </a:effectLst>
                <a:cs typeface="+mj-cs"/>
              </a:rPr>
              <a:t> أقصر وأنظف</a:t>
            </a:r>
          </a:p>
          <a:p>
            <a:pPr algn="r" rtl="1"/>
            <a:r>
              <a:rPr lang="en-US" sz="2400" dirty="0">
                <a:solidFill>
                  <a:schemeClr val="tx1"/>
                </a:solidFill>
                <a:effectLst>
                  <a:outerShdw blurRad="38100" dist="38100" dir="2700000" algn="tl">
                    <a:srgbClr val="000000">
                      <a:alpha val="43137"/>
                    </a:srgbClr>
                  </a:outerShdw>
                </a:effectLst>
                <a:cs typeface="+mj-cs"/>
              </a:rPr>
              <a:t>✅ </a:t>
            </a:r>
            <a:r>
              <a:rPr lang="ar-EG" sz="2400" dirty="0">
                <a:solidFill>
                  <a:schemeClr val="tx1"/>
                </a:solidFill>
                <a:effectLst>
                  <a:outerShdw blurRad="38100" dist="38100" dir="2700000" algn="tl">
                    <a:srgbClr val="000000">
                      <a:alpha val="43137"/>
                    </a:srgbClr>
                  </a:outerShdw>
                </a:effectLst>
                <a:cs typeface="+mj-cs"/>
              </a:rPr>
              <a:t>أسهل في القراءة والفهم للفرق الكبيرة</a:t>
            </a:r>
          </a:p>
          <a:p>
            <a:pPr algn="r" rtl="1"/>
            <a:r>
              <a:rPr lang="en-US" sz="2400" dirty="0">
                <a:solidFill>
                  <a:schemeClr val="tx1"/>
                </a:solidFill>
                <a:effectLst>
                  <a:outerShdw blurRad="38100" dist="38100" dir="2700000" algn="tl">
                    <a:srgbClr val="000000">
                      <a:alpha val="43137"/>
                    </a:srgbClr>
                  </a:outerShdw>
                </a:effectLst>
                <a:cs typeface="+mj-cs"/>
              </a:rPr>
              <a:t>✅ </a:t>
            </a:r>
            <a:r>
              <a:rPr lang="ar-EG" sz="2400" dirty="0" err="1">
                <a:solidFill>
                  <a:schemeClr val="tx1"/>
                </a:solidFill>
                <a:effectLst>
                  <a:outerShdw blurRad="38100" dist="38100" dir="2700000" algn="tl">
                    <a:srgbClr val="000000">
                      <a:alpha val="43137"/>
                    </a:srgbClr>
                  </a:outerShdw>
                </a:effectLst>
                <a:cs typeface="+mj-cs"/>
              </a:rPr>
              <a:t>بيسهّل</a:t>
            </a:r>
            <a:r>
              <a:rPr lang="ar-EG" sz="2400" dirty="0">
                <a:solidFill>
                  <a:schemeClr val="tx1"/>
                </a:solidFill>
                <a:effectLst>
                  <a:outerShdw blurRad="38100" dist="38100" dir="2700000" algn="tl">
                    <a:srgbClr val="000000">
                      <a:alpha val="43137"/>
                    </a:srgbClr>
                  </a:outerShdw>
                </a:effectLst>
                <a:cs typeface="+mj-cs"/>
              </a:rPr>
              <a:t> التعامل مع بيانات ومشاريع معقّدة</a:t>
            </a:r>
          </a:p>
          <a:p>
            <a:pPr algn="r" rtl="1"/>
            <a:r>
              <a:rPr lang="en-US" sz="2400" dirty="0">
                <a:solidFill>
                  <a:schemeClr val="tx1"/>
                </a:solidFill>
                <a:effectLst>
                  <a:outerShdw blurRad="38100" dist="38100" dir="2700000" algn="tl">
                    <a:srgbClr val="000000">
                      <a:alpha val="43137"/>
                    </a:srgbClr>
                  </a:outerShdw>
                </a:effectLst>
                <a:cs typeface="+mj-cs"/>
              </a:rPr>
              <a:t>✅ </a:t>
            </a:r>
            <a:r>
              <a:rPr lang="ar-EG" sz="2400" dirty="0">
                <a:solidFill>
                  <a:schemeClr val="tx1"/>
                </a:solidFill>
                <a:effectLst>
                  <a:outerShdw blurRad="38100" dist="38100" dir="2700000" algn="tl">
                    <a:srgbClr val="000000">
                      <a:alpha val="43137"/>
                    </a:srgbClr>
                  </a:outerShdw>
                </a:effectLst>
                <a:cs typeface="+mj-cs"/>
              </a:rPr>
              <a:t>ضروري جدًا في كل التقنيات الحديثة زي </a:t>
            </a:r>
          </a:p>
          <a:p>
            <a:pPr algn="r" rtl="1"/>
            <a:r>
              <a:rPr lang="en-US" sz="2400" dirty="0">
                <a:solidFill>
                  <a:schemeClr val="tx1"/>
                </a:solidFill>
                <a:effectLst>
                  <a:outerShdw blurRad="38100" dist="38100" dir="2700000" algn="tl">
                    <a:srgbClr val="000000">
                      <a:alpha val="43137"/>
                    </a:srgbClr>
                  </a:outerShdw>
                </a:effectLst>
                <a:cs typeface="+mj-cs"/>
              </a:rPr>
              <a:t>React, Node.js, Vue✅ </a:t>
            </a:r>
            <a:r>
              <a:rPr lang="ar-EG" sz="2400" dirty="0" err="1">
                <a:solidFill>
                  <a:schemeClr val="tx1"/>
                </a:solidFill>
                <a:effectLst>
                  <a:outerShdw blurRad="38100" dist="38100" dir="2700000" algn="tl">
                    <a:srgbClr val="000000">
                      <a:alpha val="43137"/>
                    </a:srgbClr>
                  </a:outerShdw>
                </a:effectLst>
                <a:cs typeface="+mj-cs"/>
              </a:rPr>
              <a:t>بيقلل</a:t>
            </a:r>
            <a:r>
              <a:rPr lang="ar-EG" sz="2400" dirty="0">
                <a:solidFill>
                  <a:schemeClr val="tx1"/>
                </a:solidFill>
                <a:effectLst>
                  <a:outerShdw blurRad="38100" dist="38100" dir="2700000" algn="tl">
                    <a:srgbClr val="000000">
                      <a:alpha val="43137"/>
                    </a:srgbClr>
                  </a:outerShdw>
                </a:effectLst>
                <a:cs typeface="+mj-cs"/>
              </a:rPr>
              <a:t> الأخطاء البرمجية بشكل كبير</a:t>
            </a:r>
            <a:endParaRPr lang="en-US" sz="2400" dirty="0">
              <a:solidFill>
                <a:schemeClr val="tx1"/>
              </a:solidFill>
              <a:effectLst>
                <a:outerShdw blurRad="38100" dist="38100" dir="2700000" algn="tl">
                  <a:srgbClr val="000000">
                    <a:alpha val="43137"/>
                  </a:srgbClr>
                </a:outerShdw>
              </a:effectLst>
              <a:cs typeface="+mj-cs"/>
            </a:endParaRPr>
          </a:p>
        </p:txBody>
      </p:sp>
    </p:spTree>
    <p:extLst>
      <p:ext uri="{BB962C8B-B14F-4D97-AF65-F5344CB8AC3E}">
        <p14:creationId xmlns:p14="http://schemas.microsoft.com/office/powerpoint/2010/main" val="1988037483"/>
      </p:ext>
    </p:extLst>
  </p:cSld>
  <p:clrMapOvr>
    <a:masterClrMapping/>
  </p:clrMapOvr>
  <p:transition spd="med">
    <p:pull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Error Handling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962066"/>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Error Handling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3149644"/>
            <a:ext cx="8876059" cy="265035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endParaRPr lang="ar-EG"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اكتب دالة باستخدام</a:t>
            </a:r>
            <a:r>
              <a:rPr lang="en-US" altLang="en-US" sz="2000" dirty="0">
                <a:solidFill>
                  <a:schemeClr val="tx1"/>
                </a:solidFill>
                <a:effectLst>
                  <a:outerShdw blurRad="38100" dist="38100" dir="2700000" algn="tl">
                    <a:srgbClr val="000000">
                      <a:alpha val="43137"/>
                    </a:srgbClr>
                  </a:outerShdw>
                </a:effectLst>
                <a:latin typeface="quote-cjk-patch"/>
                <a:cs typeface="+mj-cs"/>
              </a:rPr>
              <a:t> Async/Await </a:t>
            </a:r>
            <a:r>
              <a:rPr lang="ar-EG" altLang="en-US" sz="2000" dirty="0">
                <a:solidFill>
                  <a:schemeClr val="tx1"/>
                </a:solidFill>
                <a:effectLst>
                  <a:outerShdw blurRad="38100" dist="38100" dir="2700000" algn="tl">
                    <a:srgbClr val="000000">
                      <a:alpha val="43137"/>
                    </a:srgbClr>
                  </a:outerShdw>
                </a:effectLst>
                <a:latin typeface="quote-cjk-patch"/>
                <a:cs typeface="+mj-cs"/>
              </a:rPr>
              <a:t>تجيب بيانات من /</a:t>
            </a:r>
            <a:r>
              <a:rPr lang="en-US" altLang="en-US" sz="2000" dirty="0">
                <a:solidFill>
                  <a:schemeClr val="tx1"/>
                </a:solidFill>
                <a:effectLst>
                  <a:outerShdw blurRad="38100" dist="38100" dir="2700000" algn="tl">
                    <a:srgbClr val="000000">
                      <a:alpha val="43137"/>
                    </a:srgbClr>
                  </a:outerShdw>
                </a:effectLst>
                <a:latin typeface="quote-cjk-patch"/>
                <a:cs typeface="+mj-cs"/>
              </a:rPr>
              <a:t> users/1000</a:t>
            </a:r>
            <a:r>
              <a:rPr lang="ar-EG" altLang="en-US" sz="2000" dirty="0">
                <a:solidFill>
                  <a:schemeClr val="tx1"/>
                </a:solidFill>
                <a:effectLst>
                  <a:outerShdw blurRad="38100" dist="38100" dir="2700000" algn="tl">
                    <a:srgbClr val="000000">
                      <a:alpha val="43137"/>
                    </a:srgbClr>
                  </a:outerShdw>
                </a:effectLst>
                <a:latin typeface="quote-cjk-patch"/>
                <a:cs typeface="+mj-cs"/>
              </a:rPr>
              <a:t>وتتعامل مع الحالة لو المستخدم مش موجود، وتطبع رسالة واضحة في الكونسول.</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338532304"/>
      </p:ext>
    </p:extLst>
  </p:cSld>
  <p:clrMapOvr>
    <a:masterClrMapping/>
  </p:clrMapOvr>
  <p:transition spd="med">
    <p:pull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Error Handling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Error Handling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5762149B-0949-2508-0091-DE64083DD1B5}"/>
              </a:ext>
            </a:extLst>
          </p:cNvPr>
          <p:cNvPicPr>
            <a:picLocks noChangeAspect="1"/>
          </p:cNvPicPr>
          <p:nvPr/>
        </p:nvPicPr>
        <p:blipFill>
          <a:blip r:embed="rId4"/>
          <a:stretch>
            <a:fillRect/>
          </a:stretch>
        </p:blipFill>
        <p:spPr>
          <a:xfrm>
            <a:off x="2622067" y="2173150"/>
            <a:ext cx="6947865" cy="4018042"/>
          </a:xfrm>
          <a:prstGeom prst="rect">
            <a:avLst/>
          </a:prstGeom>
        </p:spPr>
      </p:pic>
    </p:spTree>
    <p:extLst>
      <p:ext uri="{BB962C8B-B14F-4D97-AF65-F5344CB8AC3E}">
        <p14:creationId xmlns:p14="http://schemas.microsoft.com/office/powerpoint/2010/main" val="3860003699"/>
      </p:ext>
    </p:extLst>
  </p:cSld>
  <p:clrMapOvr>
    <a:masterClrMapping/>
  </p:clrMapOvr>
  <p:transition spd="med">
    <p:pull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API Recap &amp; Best Practices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861595"/>
            <a:ext cx="8876059" cy="3835690"/>
          </a:xfrm>
          <a:prstGeom prst="roundRect">
            <a:avLst>
              <a:gd name="adj" fmla="val 8549"/>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أهم النقاط اللي لازم تفتكرها لما تشتغل مع أي </a:t>
            </a:r>
            <a:r>
              <a:rPr lang="en-US" sz="2000" b="0" i="0" dirty="0">
                <a:solidFill>
                  <a:schemeClr val="tx1"/>
                </a:solidFill>
                <a:effectLst>
                  <a:outerShdw blurRad="38100" dist="38100" dir="2700000" algn="tl">
                    <a:srgbClr val="000000">
                      <a:alpha val="43137"/>
                    </a:srgbClr>
                  </a:outerShdw>
                </a:effectLst>
                <a:latin typeface="quote-cjk-patch"/>
                <a:cs typeface="+mj-cs"/>
              </a:rPr>
              <a:t>API:</a:t>
            </a:r>
            <a:endParaRPr lang="ar-EG" sz="2000" b="0" i="0" dirty="0">
              <a:solidFill>
                <a:schemeClr val="tx1"/>
              </a:solidFill>
              <a:effectLst>
                <a:outerShdw blurRad="38100" dist="38100" dir="2700000" algn="tl">
                  <a:srgbClr val="000000">
                    <a:alpha val="43137"/>
                  </a:srgbClr>
                </a:outerShdw>
              </a:effectLst>
              <a:latin typeface="quote-cjk-patch"/>
              <a:cs typeface="+mj-cs"/>
            </a:endParaRP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تأكد من الرابط والـ </a:t>
            </a:r>
            <a:r>
              <a:rPr lang="en-US" sz="2000" b="0" i="0" dirty="0">
                <a:solidFill>
                  <a:schemeClr val="tx1"/>
                </a:solidFill>
                <a:effectLst>
                  <a:outerShdw blurRad="38100" dist="38100" dir="2700000" algn="tl">
                    <a:srgbClr val="000000">
                      <a:alpha val="43137"/>
                    </a:srgbClr>
                  </a:outerShdw>
                </a:effectLst>
                <a:latin typeface="quote-cjk-patch"/>
                <a:cs typeface="+mj-cs"/>
              </a:rPr>
              <a:t>endpoint</a:t>
            </a:r>
            <a:endParaRPr lang="ar-EG" sz="2000" b="0" i="0" dirty="0">
              <a:solidFill>
                <a:schemeClr val="tx1"/>
              </a:solidFill>
              <a:effectLst>
                <a:outerShdw blurRad="38100" dist="38100" dir="2700000" algn="tl">
                  <a:srgbClr val="000000">
                    <a:alpha val="43137"/>
                  </a:srgbClr>
                </a:outerShdw>
              </a:effectLst>
              <a:latin typeface="quote-cjk-patch"/>
              <a:cs typeface="+mj-cs"/>
            </a:endParaRP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استخدم</a:t>
            </a:r>
            <a:r>
              <a:rPr lang="en-US" sz="2000" b="0" i="0" dirty="0">
                <a:solidFill>
                  <a:schemeClr val="tx1"/>
                </a:solidFill>
                <a:effectLst>
                  <a:outerShdw blurRad="38100" dist="38100" dir="2700000" algn="tl">
                    <a:srgbClr val="000000">
                      <a:alpha val="43137"/>
                    </a:srgbClr>
                  </a:outerShdw>
                </a:effectLst>
                <a:latin typeface="quote-cjk-patch"/>
                <a:cs typeface="+mj-cs"/>
              </a:rPr>
              <a:t>Async/Await </a:t>
            </a:r>
            <a:r>
              <a:rPr lang="ar-EG" sz="2000" b="0" i="0" dirty="0">
                <a:solidFill>
                  <a:schemeClr val="tx1"/>
                </a:solidFill>
                <a:effectLst>
                  <a:outerShdw blurRad="38100" dist="38100" dir="2700000" algn="tl">
                    <a:srgbClr val="000000">
                      <a:alpha val="43137"/>
                    </a:srgbClr>
                  </a:outerShdw>
                </a:effectLst>
                <a:latin typeface="quote-cjk-patch"/>
                <a:cs typeface="+mj-cs"/>
              </a:rPr>
              <a:t> لتسهيل الكود</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دايمًا حط </a:t>
            </a:r>
            <a:r>
              <a:rPr lang="en-US" sz="2000" b="0" i="0" dirty="0">
                <a:solidFill>
                  <a:schemeClr val="tx1"/>
                </a:solidFill>
                <a:effectLst>
                  <a:outerShdw blurRad="38100" dist="38100" dir="2700000" algn="tl">
                    <a:srgbClr val="000000">
                      <a:alpha val="43137"/>
                    </a:srgbClr>
                  </a:outerShdw>
                </a:effectLst>
                <a:latin typeface="quote-cjk-patch"/>
                <a:cs typeface="+mj-cs"/>
              </a:rPr>
              <a:t>try/catch </a:t>
            </a:r>
            <a:r>
              <a:rPr lang="ar-EG" sz="2000" b="0" i="0" dirty="0">
                <a:solidFill>
                  <a:schemeClr val="tx1"/>
                </a:solidFill>
                <a:effectLst>
                  <a:outerShdw blurRad="38100" dist="38100" dir="2700000" algn="tl">
                    <a:srgbClr val="000000">
                      <a:alpha val="43137"/>
                    </a:srgbClr>
                  </a:outerShdw>
                </a:effectLst>
                <a:latin typeface="quote-cjk-patch"/>
                <a:cs typeface="+mj-cs"/>
              </a:rPr>
              <a:t> لعلاج الأخطاء</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تحقق من حالة الاستجابة </a:t>
            </a:r>
            <a:r>
              <a:rPr lang="en-US" sz="2000" b="0" i="0" dirty="0">
                <a:solidFill>
                  <a:schemeClr val="tx1"/>
                </a:solidFill>
                <a:effectLst>
                  <a:outerShdw blurRad="38100" dist="38100" dir="2700000" algn="tl">
                    <a:srgbClr val="000000">
                      <a:alpha val="43137"/>
                    </a:srgbClr>
                  </a:outerShdw>
                </a:effectLst>
                <a:latin typeface="quote-cjk-patch"/>
                <a:cs typeface="+mj-cs"/>
              </a:rPr>
              <a:t>response.ok)</a:t>
            </a:r>
            <a:r>
              <a:rPr lang="ar-EG" sz="2000" dirty="0">
                <a:solidFill>
                  <a:schemeClr val="tx1"/>
                </a:solidFill>
                <a:effectLst>
                  <a:outerShdw blurRad="38100" dist="38100" dir="2700000" algn="tl">
                    <a:srgbClr val="000000">
                      <a:alpha val="43137"/>
                    </a:srgbClr>
                  </a:outerShdw>
                </a:effectLst>
                <a:latin typeface="quote-cjk-patch"/>
                <a:cs typeface="+mj-cs"/>
              </a:rPr>
              <a:t>)</a:t>
            </a:r>
            <a:endParaRPr lang="ar-EG" sz="2000" b="0" i="0" dirty="0">
              <a:solidFill>
                <a:schemeClr val="tx1"/>
              </a:solidFill>
              <a:effectLst>
                <a:outerShdw blurRad="38100" dist="38100" dir="2700000" algn="tl">
                  <a:srgbClr val="000000">
                    <a:alpha val="43137"/>
                  </a:srgbClr>
                </a:outerShdw>
              </a:effectLst>
              <a:latin typeface="quote-cjk-patch"/>
              <a:cs typeface="+mj-cs"/>
            </a:endParaRP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 لما البيانات تيجي، نظّمها كويس في الواجهة</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324832562"/>
      </p:ext>
    </p:extLst>
  </p:cSld>
  <p:clrMapOvr>
    <a:masterClrMapping/>
  </p:clrMapOvr>
  <p:transition spd="med">
    <p:pull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Practical Lab - Complete API Integration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861595"/>
            <a:ext cx="8876059" cy="3835690"/>
          </a:xfrm>
          <a:prstGeom prst="roundRect">
            <a:avLst>
              <a:gd name="adj" fmla="val 8549"/>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في الجزء العملي ده، </a:t>
            </a:r>
            <a:r>
              <a:rPr lang="ar-EG" sz="2000" b="0" i="0" dirty="0" err="1">
                <a:solidFill>
                  <a:schemeClr val="tx1"/>
                </a:solidFill>
                <a:effectLst>
                  <a:outerShdw blurRad="38100" dist="38100" dir="2700000" algn="tl">
                    <a:srgbClr val="000000">
                      <a:alpha val="43137"/>
                    </a:srgbClr>
                  </a:outerShdw>
                </a:effectLst>
                <a:latin typeface="quote-cjk-patch"/>
                <a:cs typeface="+mj-cs"/>
              </a:rPr>
              <a:t>هنطبّق</a:t>
            </a:r>
            <a:r>
              <a:rPr lang="ar-EG" sz="2000" b="0" i="0" dirty="0">
                <a:solidFill>
                  <a:schemeClr val="tx1"/>
                </a:solidFill>
                <a:effectLst>
                  <a:outerShdw blurRad="38100" dist="38100" dir="2700000" algn="tl">
                    <a:srgbClr val="000000">
                      <a:alpha val="43137"/>
                    </a:srgbClr>
                  </a:outerShdw>
                </a:effectLst>
                <a:latin typeface="quote-cjk-patch"/>
                <a:cs typeface="+mj-cs"/>
              </a:rPr>
              <a:t> كل اللي </a:t>
            </a:r>
            <a:r>
              <a:rPr lang="ar-EG" sz="2000" b="0" i="0" dirty="0" err="1">
                <a:solidFill>
                  <a:schemeClr val="tx1"/>
                </a:solidFill>
                <a:effectLst>
                  <a:outerShdw blurRad="38100" dist="38100" dir="2700000" algn="tl">
                    <a:srgbClr val="000000">
                      <a:alpha val="43137"/>
                    </a:srgbClr>
                  </a:outerShdw>
                </a:effectLst>
                <a:latin typeface="quote-cjk-patch"/>
                <a:cs typeface="+mj-cs"/>
              </a:rPr>
              <a:t>اتعلمناه</a:t>
            </a:r>
            <a:r>
              <a:rPr lang="ar-EG" sz="2000" b="0" i="0" dirty="0">
                <a:solidFill>
                  <a:schemeClr val="tx1"/>
                </a:solidFill>
                <a:effectLst>
                  <a:outerShdw blurRad="38100" dist="38100" dir="2700000" algn="tl">
                    <a:srgbClr val="000000">
                      <a:alpha val="43137"/>
                    </a:srgbClr>
                  </a:outerShdw>
                </a:effectLst>
                <a:latin typeface="quote-cjk-patch"/>
                <a:cs typeface="+mj-cs"/>
              </a:rPr>
              <a:t>:</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✅جلب بيانات من </a:t>
            </a:r>
            <a:r>
              <a:rPr lang="en-US" sz="2000" b="0" i="0" dirty="0" err="1">
                <a:solidFill>
                  <a:schemeClr val="tx1"/>
                </a:solidFill>
                <a:effectLst>
                  <a:outerShdw blurRad="38100" dist="38100" dir="2700000" algn="tl">
                    <a:srgbClr val="000000">
                      <a:alpha val="43137"/>
                    </a:srgbClr>
                  </a:outerShdw>
                </a:effectLst>
                <a:latin typeface="quote-cjk-patch"/>
                <a:cs typeface="+mj-cs"/>
              </a:rPr>
              <a:t>JSONPlaceholder</a:t>
            </a:r>
            <a:endParaRPr lang="ar-EG" sz="2000" b="0" i="0" dirty="0">
              <a:solidFill>
                <a:schemeClr val="tx1"/>
              </a:solidFill>
              <a:effectLst>
                <a:outerShdw blurRad="38100" dist="38100" dir="2700000" algn="tl">
                  <a:srgbClr val="000000">
                    <a:alpha val="43137"/>
                  </a:srgbClr>
                </a:outerShdw>
              </a:effectLst>
              <a:latin typeface="quote-cjk-patch"/>
              <a:cs typeface="+mj-cs"/>
            </a:endParaRP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✅عرضها في الصفحة</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✅التعامل مع الأخطاء</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✅كتابة الكود بأسلوب نظيف ومنظّم</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1315325032"/>
      </p:ext>
    </p:extLst>
  </p:cSld>
  <p:clrMapOvr>
    <a:masterClrMapping/>
  </p:clrMapOvr>
  <p:transition spd="med">
    <p:pull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Practical Lab - Complete API Integration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Practical Lab - Complete API Integration</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2747753"/>
            <a:ext cx="8876059" cy="335539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endParaRPr lang="ar-EG"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تعمل صفحة تعرض قائمة مهام</a:t>
            </a:r>
            <a:r>
              <a:rPr lang="en-US" altLang="en-US" sz="2000" dirty="0">
                <a:solidFill>
                  <a:schemeClr val="tx1"/>
                </a:solidFill>
                <a:effectLst>
                  <a:outerShdw blurRad="38100" dist="38100" dir="2700000" algn="tl">
                    <a:srgbClr val="000000">
                      <a:alpha val="43137"/>
                    </a:srgbClr>
                  </a:outerShdw>
                </a:effectLst>
                <a:latin typeface="quote-cjk-patch"/>
                <a:cs typeface="+mj-cs"/>
              </a:rPr>
              <a:t>To-Do List) </a:t>
            </a:r>
            <a:r>
              <a:rPr lang="ar-EG"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err="1">
                <a:solidFill>
                  <a:schemeClr val="tx1"/>
                </a:solidFill>
                <a:effectLst>
                  <a:outerShdw blurRad="38100" dist="38100" dir="2700000" algn="tl">
                    <a:srgbClr val="000000">
                      <a:alpha val="43137"/>
                    </a:srgbClr>
                  </a:outerShdw>
                </a:effectLst>
                <a:latin typeface="quote-cjk-patch"/>
                <a:cs typeface="+mj-cs"/>
              </a:rPr>
              <a:t>جايه</a:t>
            </a:r>
            <a:r>
              <a:rPr lang="ar-EG" altLang="en-US" sz="2000" dirty="0">
                <a:solidFill>
                  <a:schemeClr val="tx1"/>
                </a:solidFill>
                <a:effectLst>
                  <a:outerShdw blurRad="38100" dist="38100" dir="2700000" algn="tl">
                    <a:srgbClr val="000000">
                      <a:alpha val="43137"/>
                    </a:srgbClr>
                  </a:outerShdw>
                </a:effectLst>
                <a:latin typeface="quote-cjk-patch"/>
                <a:cs typeface="+mj-cs"/>
              </a:rPr>
              <a:t> من:</a:t>
            </a:r>
          </a:p>
          <a:p>
            <a:pPr algn="ctr" rtl="1" fontAlgn="base">
              <a:spcBef>
                <a:spcPct val="0"/>
              </a:spcBef>
              <a:spcAft>
                <a:spcPts val="1200"/>
              </a:spcAft>
            </a:pPr>
            <a:r>
              <a:rPr lang="ar-EG" altLang="en-US" sz="2000" dirty="0">
                <a:solidFill>
                  <a:srgbClr val="00EEFA"/>
                </a:solidFill>
                <a:effectLst>
                  <a:outerShdw blurRad="38100" dist="38100" dir="2700000" algn="tl">
                    <a:srgbClr val="000000">
                      <a:alpha val="43137"/>
                    </a:srgbClr>
                  </a:outerShdw>
                </a:effectLst>
                <a:latin typeface="quote-cjk-patch"/>
                <a:cs typeface="+mj-cs"/>
              </a:rPr>
              <a:t> </a:t>
            </a:r>
            <a:r>
              <a:rPr lang="en-US" altLang="en-US" sz="2000" dirty="0">
                <a:solidFill>
                  <a:srgbClr val="00EEFA"/>
                </a:solidFill>
                <a:effectLst>
                  <a:outerShdw blurRad="38100" dist="38100" dir="2700000" algn="tl">
                    <a:srgbClr val="000000">
                      <a:alpha val="43137"/>
                    </a:srgbClr>
                  </a:outerShdw>
                </a:effectLst>
                <a:latin typeface="quote-cjk-patch"/>
                <a:cs typeface="+mj-cs"/>
                <a:hlinkClick r:id="rId4">
                  <a:extLst>
                    <a:ext uri="{A12FA001-AC4F-418D-AE19-62706E023703}">
                      <ahyp:hlinkClr xmlns:ahyp="http://schemas.microsoft.com/office/drawing/2018/hyperlinkcolor" val="tx"/>
                    </a:ext>
                  </a:extLst>
                </a:hlinkClick>
              </a:rPr>
              <a:t>https://jsonplaceholder.typicode.com/todos?_limit=5</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لكل مهمة، يظهر:</a:t>
            </a: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العنوان </a:t>
            </a: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الحالة (مكتملة أو لا)</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195612062"/>
      </p:ext>
    </p:extLst>
  </p:cSld>
  <p:clrMapOvr>
    <a:masterClrMapping/>
  </p:clrMapOvr>
  <p:transition spd="med">
    <p:pull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Practical Lab - Suggested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Practical Lab - Suggested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9" name="Picture 8">
            <a:extLst>
              <a:ext uri="{FF2B5EF4-FFF2-40B4-BE49-F238E27FC236}">
                <a16:creationId xmlns:a16="http://schemas.microsoft.com/office/drawing/2014/main" id="{5E1D7C11-5A9E-F61C-B278-B1651C1E1CC1}"/>
              </a:ext>
            </a:extLst>
          </p:cNvPr>
          <p:cNvPicPr>
            <a:picLocks noChangeAspect="1"/>
          </p:cNvPicPr>
          <p:nvPr/>
        </p:nvPicPr>
        <p:blipFill>
          <a:blip r:embed="rId4"/>
          <a:stretch>
            <a:fillRect/>
          </a:stretch>
        </p:blipFill>
        <p:spPr>
          <a:xfrm>
            <a:off x="7282551" y="2285866"/>
            <a:ext cx="3998364" cy="3817278"/>
          </a:xfrm>
          <a:prstGeom prst="rect">
            <a:avLst/>
          </a:prstGeom>
        </p:spPr>
      </p:pic>
      <p:pic>
        <p:nvPicPr>
          <p:cNvPr id="11" name="Picture 10">
            <a:extLst>
              <a:ext uri="{FF2B5EF4-FFF2-40B4-BE49-F238E27FC236}">
                <a16:creationId xmlns:a16="http://schemas.microsoft.com/office/drawing/2014/main" id="{2EF17737-13B0-6A3F-BE25-650766124364}"/>
              </a:ext>
            </a:extLst>
          </p:cNvPr>
          <p:cNvPicPr>
            <a:picLocks noChangeAspect="1"/>
          </p:cNvPicPr>
          <p:nvPr/>
        </p:nvPicPr>
        <p:blipFill>
          <a:blip r:embed="rId5"/>
          <a:stretch>
            <a:fillRect/>
          </a:stretch>
        </p:blipFill>
        <p:spPr>
          <a:xfrm>
            <a:off x="768392" y="2285866"/>
            <a:ext cx="6404828" cy="3429134"/>
          </a:xfrm>
          <a:prstGeom prst="rect">
            <a:avLst/>
          </a:prstGeom>
        </p:spPr>
      </p:pic>
    </p:spTree>
    <p:extLst>
      <p:ext uri="{BB962C8B-B14F-4D97-AF65-F5344CB8AC3E}">
        <p14:creationId xmlns:p14="http://schemas.microsoft.com/office/powerpoint/2010/main" val="3121366301"/>
      </p:ext>
    </p:extLst>
  </p:cSld>
  <p:clrMapOvr>
    <a:masterClrMapping/>
  </p:clrMapOvr>
  <p:transition spd="med">
    <p:pull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3B04-0A58-2233-5CAE-1509F027C3B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B09C09B-2C4B-1809-7B71-AC94EC3A234C}"/>
              </a:ext>
            </a:extLst>
          </p:cNvPr>
          <p:cNvSpPr/>
          <p:nvPr/>
        </p:nvSpPr>
        <p:spPr>
          <a:xfrm>
            <a:off x="2000250" y="752474"/>
            <a:ext cx="8191500" cy="873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 Lunch</a:t>
            </a:r>
            <a:endParaRPr lang="en-US" sz="3200" dirty="0"/>
          </a:p>
        </p:txBody>
      </p:sp>
      <p:pic>
        <p:nvPicPr>
          <p:cNvPr id="6" name="Picture 5">
            <a:extLst>
              <a:ext uri="{FF2B5EF4-FFF2-40B4-BE49-F238E27FC236}">
                <a16:creationId xmlns:a16="http://schemas.microsoft.com/office/drawing/2014/main" id="{D5B6C25E-B947-9CAC-3BBC-29926BA5B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295" y="1833880"/>
            <a:ext cx="4169410" cy="4169410"/>
          </a:xfrm>
          <a:prstGeom prst="rect">
            <a:avLst/>
          </a:prstGeom>
        </p:spPr>
      </p:pic>
    </p:spTree>
    <p:extLst>
      <p:ext uri="{BB962C8B-B14F-4D97-AF65-F5344CB8AC3E}">
        <p14:creationId xmlns:p14="http://schemas.microsoft.com/office/powerpoint/2010/main" val="2733416706"/>
      </p:ext>
    </p:extLst>
  </p:cSld>
  <p:clrMapOvr>
    <a:masterClrMapping/>
  </p:clrMapOvr>
  <p:transition spd="med">
    <p:pull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Advanced Array Methods Recap</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9"/>
            <a:ext cx="8876059" cy="4074230"/>
          </a:xfrm>
          <a:prstGeom prst="roundRect">
            <a:avLst>
              <a:gd name="adj" fmla="val 5481"/>
            </a:avLst>
          </a:prstGeom>
        </p:spPr>
        <p:style>
          <a:lnRef idx="1">
            <a:schemeClr val="dk1"/>
          </a:lnRef>
          <a:fillRef idx="3">
            <a:schemeClr val="dk1"/>
          </a:fillRef>
          <a:effectRef idx="2">
            <a:schemeClr val="dk1"/>
          </a:effectRef>
          <a:fontRef idx="minor">
            <a:schemeClr val="lt1"/>
          </a:fontRef>
        </p:style>
        <p:txBody>
          <a:bodyPr rtlCol="0" anchor="ctr"/>
          <a:lstStyle/>
          <a:p>
            <a:pPr lvl="1" algn="r" rtl="1">
              <a:lnSpc>
                <a:spcPct val="150000"/>
              </a:lnSpc>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راجع </a:t>
            </a:r>
            <a:r>
              <a:rPr lang="ar-EG" sz="1700" b="0" i="0" dirty="0" err="1">
                <a:solidFill>
                  <a:schemeClr val="tx1"/>
                </a:solidFill>
                <a:effectLst>
                  <a:outerShdw blurRad="38100" dist="38100" dir="2700000" algn="tl">
                    <a:srgbClr val="000000">
                      <a:alpha val="43137"/>
                    </a:srgbClr>
                  </a:outerShdw>
                </a:effectLst>
                <a:latin typeface="quote-cjk-patch"/>
                <a:cs typeface="+mj-cs"/>
              </a:rPr>
              <a:t>معايا</a:t>
            </a:r>
            <a:r>
              <a:rPr lang="ar-EG" sz="1700" b="0" i="0" dirty="0">
                <a:solidFill>
                  <a:schemeClr val="tx1"/>
                </a:solidFill>
                <a:effectLst>
                  <a:outerShdw blurRad="38100" dist="38100" dir="2700000" algn="tl">
                    <a:srgbClr val="000000">
                      <a:alpha val="43137"/>
                    </a:srgbClr>
                  </a:outerShdw>
                </a:effectLst>
                <a:latin typeface="quote-cjk-patch"/>
                <a:cs typeface="+mj-cs"/>
              </a:rPr>
              <a:t> بسرعة أهم دوال التعامل مع المصفوفات اللي </a:t>
            </a:r>
            <a:r>
              <a:rPr lang="ar-EG" sz="1700" b="0" i="0" dirty="0" err="1">
                <a:solidFill>
                  <a:schemeClr val="tx1"/>
                </a:solidFill>
                <a:effectLst>
                  <a:outerShdw blurRad="38100" dist="38100" dir="2700000" algn="tl">
                    <a:srgbClr val="000000">
                      <a:alpha val="43137"/>
                    </a:srgbClr>
                  </a:outerShdw>
                </a:effectLst>
                <a:latin typeface="quote-cjk-patch"/>
                <a:cs typeface="+mj-cs"/>
              </a:rPr>
              <a:t>هتستخدمها</a:t>
            </a:r>
            <a:r>
              <a:rPr lang="ar-EG" sz="1700" b="0" i="0" dirty="0">
                <a:solidFill>
                  <a:schemeClr val="tx1"/>
                </a:solidFill>
                <a:effectLst>
                  <a:outerShdw blurRad="38100" dist="38100" dir="2700000" algn="tl">
                    <a:srgbClr val="000000">
                      <a:alpha val="43137"/>
                    </a:srgbClr>
                  </a:outerShdw>
                </a:effectLst>
                <a:latin typeface="quote-cjk-patch"/>
                <a:cs typeface="+mj-cs"/>
              </a:rPr>
              <a:t> يوميًا:</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map: </a:t>
            </a:r>
            <a:r>
              <a:rPr lang="ar-EG" sz="1700" b="0" i="0" dirty="0">
                <a:solidFill>
                  <a:schemeClr val="tx1"/>
                </a:solidFill>
                <a:effectLst>
                  <a:outerShdw blurRad="38100" dist="38100" dir="2700000" algn="tl">
                    <a:srgbClr val="000000">
                      <a:alpha val="43137"/>
                    </a:srgbClr>
                  </a:outerShdw>
                </a:effectLst>
                <a:latin typeface="quote-cjk-patch"/>
                <a:cs typeface="+mj-cs"/>
              </a:rPr>
              <a:t>لإنشاء مصفوفة جديدة بناءً على تعديل القيم</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filter: </a:t>
            </a:r>
            <a:r>
              <a:rPr lang="ar-EG" sz="1700" b="0" i="0" dirty="0">
                <a:solidFill>
                  <a:schemeClr val="tx1"/>
                </a:solidFill>
                <a:effectLst>
                  <a:outerShdw blurRad="38100" dist="38100" dir="2700000" algn="tl">
                    <a:srgbClr val="000000">
                      <a:alpha val="43137"/>
                    </a:srgbClr>
                  </a:outerShdw>
                </a:effectLst>
                <a:latin typeface="quote-cjk-patch"/>
                <a:cs typeface="+mj-cs"/>
              </a:rPr>
              <a:t>لاستخراج عناصر بتحقق شرط</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reduce: </a:t>
            </a:r>
            <a:r>
              <a:rPr lang="ar-EG" sz="1700" b="0" i="0" dirty="0">
                <a:solidFill>
                  <a:schemeClr val="tx1"/>
                </a:solidFill>
                <a:effectLst>
                  <a:outerShdw blurRad="38100" dist="38100" dir="2700000" algn="tl">
                    <a:srgbClr val="000000">
                      <a:alpha val="43137"/>
                    </a:srgbClr>
                  </a:outerShdw>
                </a:effectLst>
                <a:latin typeface="quote-cjk-patch"/>
                <a:cs typeface="+mj-cs"/>
              </a:rPr>
              <a:t>لدمج عناصر المصفوفة لقيمة واحدة</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find: </a:t>
            </a:r>
            <a:r>
              <a:rPr lang="ar-EG" sz="1700" b="0" i="0" dirty="0" err="1">
                <a:solidFill>
                  <a:schemeClr val="tx1"/>
                </a:solidFill>
                <a:effectLst>
                  <a:outerShdw blurRad="38100" dist="38100" dir="2700000" algn="tl">
                    <a:srgbClr val="000000">
                      <a:alpha val="43137"/>
                    </a:srgbClr>
                  </a:outerShdw>
                </a:effectLst>
                <a:latin typeface="quote-cjk-patch"/>
                <a:cs typeface="+mj-cs"/>
              </a:rPr>
              <a:t>بترجع</a:t>
            </a:r>
            <a:r>
              <a:rPr lang="ar-EG" sz="1700" b="0" i="0" dirty="0">
                <a:solidFill>
                  <a:schemeClr val="tx1"/>
                </a:solidFill>
                <a:effectLst>
                  <a:outerShdw blurRad="38100" dist="38100" dir="2700000" algn="tl">
                    <a:srgbClr val="000000">
                      <a:alpha val="43137"/>
                    </a:srgbClr>
                  </a:outerShdw>
                </a:effectLst>
                <a:latin typeface="quote-cjk-patch"/>
                <a:cs typeface="+mj-cs"/>
              </a:rPr>
              <a:t> أول عنصر يحقق الشرط</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some: </a:t>
            </a:r>
            <a:r>
              <a:rPr lang="ar-EG" sz="1700" b="0" i="0" dirty="0" err="1">
                <a:solidFill>
                  <a:schemeClr val="tx1"/>
                </a:solidFill>
                <a:effectLst>
                  <a:outerShdw blurRad="38100" dist="38100" dir="2700000" algn="tl">
                    <a:srgbClr val="000000">
                      <a:alpha val="43137"/>
                    </a:srgbClr>
                  </a:outerShdw>
                </a:effectLst>
                <a:latin typeface="quote-cjk-patch"/>
                <a:cs typeface="+mj-cs"/>
              </a:rPr>
              <a:t>بتتحقق</a:t>
            </a:r>
            <a:r>
              <a:rPr lang="ar-EG" sz="1700" b="0" i="0" dirty="0">
                <a:solidFill>
                  <a:schemeClr val="tx1"/>
                </a:solidFill>
                <a:effectLst>
                  <a:outerShdw blurRad="38100" dist="38100" dir="2700000" algn="tl">
                    <a:srgbClr val="000000">
                      <a:alpha val="43137"/>
                    </a:srgbClr>
                  </a:outerShdw>
                </a:effectLst>
                <a:latin typeface="quote-cjk-patch"/>
                <a:cs typeface="+mj-cs"/>
              </a:rPr>
              <a:t> إذا كان فيه على الأقل عنصر يحقق الشرط</a:t>
            </a:r>
          </a:p>
          <a:p>
            <a:pPr lvl="1">
              <a:spcAft>
                <a:spcPts val="1200"/>
              </a:spcAft>
            </a:pPr>
            <a:r>
              <a:rPr lang="ar-EG" sz="1700" b="0" i="0" dirty="0">
                <a:solidFill>
                  <a:schemeClr val="tx1"/>
                </a:solidFill>
                <a:effectLst>
                  <a:outerShdw blurRad="38100" dist="38100" dir="2700000" algn="tl">
                    <a:srgbClr val="000000">
                      <a:alpha val="43137"/>
                    </a:srgbClr>
                  </a:outerShdw>
                </a:effectLst>
                <a:latin typeface="quote-cjk-patch"/>
                <a:cs typeface="+mj-cs"/>
              </a:rPr>
              <a:t>✅</a:t>
            </a:r>
            <a:r>
              <a:rPr lang="en-US" sz="1700" b="0" i="0" dirty="0">
                <a:solidFill>
                  <a:schemeClr val="tx1"/>
                </a:solidFill>
                <a:effectLst>
                  <a:outerShdw blurRad="38100" dist="38100" dir="2700000" algn="tl">
                    <a:srgbClr val="000000">
                      <a:alpha val="43137"/>
                    </a:srgbClr>
                  </a:outerShdw>
                </a:effectLst>
                <a:latin typeface="quote-cjk-patch"/>
                <a:cs typeface="+mj-cs"/>
              </a:rPr>
              <a:t>every: </a:t>
            </a:r>
            <a:r>
              <a:rPr lang="ar-EG" sz="1700" b="0" i="0" dirty="0" err="1">
                <a:solidFill>
                  <a:schemeClr val="tx1"/>
                </a:solidFill>
                <a:effectLst>
                  <a:outerShdw blurRad="38100" dist="38100" dir="2700000" algn="tl">
                    <a:srgbClr val="000000">
                      <a:alpha val="43137"/>
                    </a:srgbClr>
                  </a:outerShdw>
                </a:effectLst>
                <a:latin typeface="quote-cjk-patch"/>
                <a:cs typeface="+mj-cs"/>
              </a:rPr>
              <a:t>بتتحقق</a:t>
            </a:r>
            <a:r>
              <a:rPr lang="ar-EG" sz="1700" b="0" i="0" dirty="0">
                <a:solidFill>
                  <a:schemeClr val="tx1"/>
                </a:solidFill>
                <a:effectLst>
                  <a:outerShdw blurRad="38100" dist="38100" dir="2700000" algn="tl">
                    <a:srgbClr val="000000">
                      <a:alpha val="43137"/>
                    </a:srgbClr>
                  </a:outerShdw>
                </a:effectLst>
                <a:latin typeface="quote-cjk-patch"/>
                <a:cs typeface="+mj-cs"/>
              </a:rPr>
              <a:t> إذا كل العناصر بتحقق الشرط</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683235276"/>
      </p:ext>
    </p:extLst>
  </p:cSld>
  <p:clrMapOvr>
    <a:masterClrMapping/>
  </p:clrMapOvr>
  <p:transition spd="med">
    <p:pull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Advanced Array Methods - Examples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pic>
        <p:nvPicPr>
          <p:cNvPr id="6" name="Picture 5">
            <a:extLst>
              <a:ext uri="{FF2B5EF4-FFF2-40B4-BE49-F238E27FC236}">
                <a16:creationId xmlns:a16="http://schemas.microsoft.com/office/drawing/2014/main" id="{0D29DFDE-F12D-D24E-A4B7-E8DB19079F4B}"/>
              </a:ext>
            </a:extLst>
          </p:cNvPr>
          <p:cNvPicPr>
            <a:picLocks noChangeAspect="1"/>
          </p:cNvPicPr>
          <p:nvPr/>
        </p:nvPicPr>
        <p:blipFill>
          <a:blip r:embed="rId4"/>
          <a:stretch>
            <a:fillRect/>
          </a:stretch>
        </p:blipFill>
        <p:spPr>
          <a:xfrm>
            <a:off x="1657970" y="1668647"/>
            <a:ext cx="4186847" cy="2067579"/>
          </a:xfrm>
          <a:prstGeom prst="rect">
            <a:avLst/>
          </a:prstGeom>
        </p:spPr>
      </p:pic>
      <p:pic>
        <p:nvPicPr>
          <p:cNvPr id="8" name="Picture 7">
            <a:extLst>
              <a:ext uri="{FF2B5EF4-FFF2-40B4-BE49-F238E27FC236}">
                <a16:creationId xmlns:a16="http://schemas.microsoft.com/office/drawing/2014/main" id="{31A9B60E-9A4C-4921-BC69-34837D020392}"/>
              </a:ext>
            </a:extLst>
          </p:cNvPr>
          <p:cNvPicPr>
            <a:picLocks noChangeAspect="1"/>
          </p:cNvPicPr>
          <p:nvPr/>
        </p:nvPicPr>
        <p:blipFill>
          <a:blip r:embed="rId5"/>
          <a:stretch>
            <a:fillRect/>
          </a:stretch>
        </p:blipFill>
        <p:spPr>
          <a:xfrm>
            <a:off x="5876285" y="1668647"/>
            <a:ext cx="4657744" cy="1000320"/>
          </a:xfrm>
          <a:prstGeom prst="rect">
            <a:avLst/>
          </a:prstGeom>
        </p:spPr>
      </p:pic>
      <p:pic>
        <p:nvPicPr>
          <p:cNvPr id="11" name="Picture 10">
            <a:extLst>
              <a:ext uri="{FF2B5EF4-FFF2-40B4-BE49-F238E27FC236}">
                <a16:creationId xmlns:a16="http://schemas.microsoft.com/office/drawing/2014/main" id="{A8A2FACD-3B04-3BE8-73F8-DAAD122E3C7D}"/>
              </a:ext>
            </a:extLst>
          </p:cNvPr>
          <p:cNvPicPr>
            <a:picLocks noChangeAspect="1"/>
          </p:cNvPicPr>
          <p:nvPr/>
        </p:nvPicPr>
        <p:blipFill>
          <a:blip r:embed="rId6"/>
          <a:stretch>
            <a:fillRect/>
          </a:stretch>
        </p:blipFill>
        <p:spPr>
          <a:xfrm>
            <a:off x="5876286" y="2768320"/>
            <a:ext cx="4657743" cy="959909"/>
          </a:xfrm>
          <a:prstGeom prst="rect">
            <a:avLst/>
          </a:prstGeom>
        </p:spPr>
      </p:pic>
      <p:pic>
        <p:nvPicPr>
          <p:cNvPr id="15" name="Picture 14">
            <a:extLst>
              <a:ext uri="{FF2B5EF4-FFF2-40B4-BE49-F238E27FC236}">
                <a16:creationId xmlns:a16="http://schemas.microsoft.com/office/drawing/2014/main" id="{27263590-D210-0F3C-A091-A03CBE3BE1BD}"/>
              </a:ext>
            </a:extLst>
          </p:cNvPr>
          <p:cNvPicPr>
            <a:picLocks noChangeAspect="1"/>
          </p:cNvPicPr>
          <p:nvPr/>
        </p:nvPicPr>
        <p:blipFill>
          <a:blip r:embed="rId7"/>
          <a:stretch>
            <a:fillRect/>
          </a:stretch>
        </p:blipFill>
        <p:spPr>
          <a:xfrm>
            <a:off x="1657970" y="3835579"/>
            <a:ext cx="8876059" cy="2017286"/>
          </a:xfrm>
          <a:prstGeom prst="rect">
            <a:avLst/>
          </a:prstGeom>
        </p:spPr>
      </p:pic>
    </p:spTree>
    <p:extLst>
      <p:ext uri="{BB962C8B-B14F-4D97-AF65-F5344CB8AC3E}">
        <p14:creationId xmlns:p14="http://schemas.microsoft.com/office/powerpoint/2010/main" val="2651290095"/>
      </p:ext>
    </p:extLst>
  </p:cSld>
  <p:clrMapOvr>
    <a:masterClrMapping/>
  </p:clrMapOvr>
  <p:transition spd="med">
    <p:pull dir="u"/>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Advanced Array Methods - Examples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pic>
        <p:nvPicPr>
          <p:cNvPr id="15" name="Picture 14">
            <a:extLst>
              <a:ext uri="{FF2B5EF4-FFF2-40B4-BE49-F238E27FC236}">
                <a16:creationId xmlns:a16="http://schemas.microsoft.com/office/drawing/2014/main" id="{27263590-D210-0F3C-A091-A03CBE3BE1BD}"/>
              </a:ext>
            </a:extLst>
          </p:cNvPr>
          <p:cNvPicPr>
            <a:picLocks noChangeAspect="1"/>
          </p:cNvPicPr>
          <p:nvPr/>
        </p:nvPicPr>
        <p:blipFill>
          <a:blip r:embed="rId4"/>
          <a:stretch>
            <a:fillRect/>
          </a:stretch>
        </p:blipFill>
        <p:spPr>
          <a:xfrm>
            <a:off x="5827135" y="1660649"/>
            <a:ext cx="5371044" cy="1220692"/>
          </a:xfrm>
          <a:prstGeom prst="rect">
            <a:avLst/>
          </a:prstGeom>
        </p:spPr>
      </p:pic>
      <p:pic>
        <p:nvPicPr>
          <p:cNvPr id="17" name="Picture 16">
            <a:extLst>
              <a:ext uri="{FF2B5EF4-FFF2-40B4-BE49-F238E27FC236}">
                <a16:creationId xmlns:a16="http://schemas.microsoft.com/office/drawing/2014/main" id="{748D0980-5FF2-30E7-834B-1D3AA10F8E86}"/>
              </a:ext>
            </a:extLst>
          </p:cNvPr>
          <p:cNvPicPr>
            <a:picLocks noChangeAspect="1"/>
          </p:cNvPicPr>
          <p:nvPr/>
        </p:nvPicPr>
        <p:blipFill>
          <a:blip r:embed="rId5"/>
          <a:stretch>
            <a:fillRect/>
          </a:stretch>
        </p:blipFill>
        <p:spPr>
          <a:xfrm>
            <a:off x="1172307" y="1660649"/>
            <a:ext cx="4544047" cy="3647744"/>
          </a:xfrm>
          <a:prstGeom prst="rect">
            <a:avLst/>
          </a:prstGeom>
        </p:spPr>
      </p:pic>
    </p:spTree>
    <p:extLst>
      <p:ext uri="{BB962C8B-B14F-4D97-AF65-F5344CB8AC3E}">
        <p14:creationId xmlns:p14="http://schemas.microsoft.com/office/powerpoint/2010/main" val="1640075420"/>
      </p:ext>
    </p:extLst>
  </p:cSld>
  <p:clrMapOvr>
    <a:masterClrMapping/>
  </p:clrMapOvr>
  <p:transition spd="med">
    <p:pull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Arrow Functions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en-US" sz="1800" b="0" i="0" dirty="0">
                <a:solidFill>
                  <a:schemeClr val="tx1"/>
                </a:solidFill>
                <a:effectLst>
                  <a:outerShdw blurRad="38100" dist="38100" dir="2700000" algn="tl">
                    <a:srgbClr val="000000">
                      <a:alpha val="43137"/>
                    </a:srgbClr>
                  </a:outerShdw>
                </a:effectLst>
                <a:latin typeface="quote-cjk-patch"/>
                <a:cs typeface="+mj-cs"/>
              </a:rPr>
              <a:t>Arrow Functions </a:t>
            </a:r>
            <a:r>
              <a:rPr lang="ar-EG" sz="1800" b="0" i="0" dirty="0">
                <a:solidFill>
                  <a:schemeClr val="tx1"/>
                </a:solidFill>
                <a:effectLst>
                  <a:outerShdw blurRad="38100" dist="38100" dir="2700000" algn="tl">
                    <a:srgbClr val="000000">
                      <a:alpha val="43137"/>
                    </a:srgbClr>
                  </a:outerShdw>
                </a:effectLst>
                <a:latin typeface="quote-cjk-patch"/>
                <a:cs typeface="+mj-cs"/>
              </a:rPr>
              <a:t> طريقة مختصرة لكتابة الدوال في جافاسكريبت، بتسهل الكود، وكمان بتحل مشاكل الـ</a:t>
            </a:r>
            <a:r>
              <a:rPr lang="en-US" sz="1800" b="0" i="0" dirty="0">
                <a:solidFill>
                  <a:schemeClr val="tx1"/>
                </a:solidFill>
                <a:effectLst>
                  <a:outerShdw blurRad="38100" dist="38100" dir="2700000" algn="tl">
                    <a:srgbClr val="000000">
                      <a:alpha val="43137"/>
                    </a:srgbClr>
                  </a:outerShdw>
                </a:effectLst>
                <a:latin typeface="quote-cjk-patch"/>
                <a:cs typeface="+mj-cs"/>
              </a:rPr>
              <a:t>this </a:t>
            </a:r>
            <a:r>
              <a:rPr lang="ar-EG" sz="1800" b="0" i="0" dirty="0">
                <a:solidFill>
                  <a:schemeClr val="tx1"/>
                </a:solidFill>
                <a:effectLst>
                  <a:outerShdw blurRad="38100" dist="38100" dir="2700000" algn="tl">
                    <a:srgbClr val="000000">
                      <a:alpha val="43137"/>
                    </a:srgbClr>
                  </a:outerShdw>
                </a:effectLst>
                <a:latin typeface="quote-cjk-patch"/>
                <a:cs typeface="+mj-cs"/>
              </a:rPr>
              <a:t> في بعض الحالات.</a:t>
            </a:r>
            <a:endParaRPr lang="en-US" sz="18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6D4E7E9B-47BF-DFAA-D3A4-8DF0B3F40BFE}"/>
              </a:ext>
            </a:extLst>
          </p:cNvPr>
          <p:cNvPicPr>
            <a:picLocks noChangeAspect="1"/>
          </p:cNvPicPr>
          <p:nvPr/>
        </p:nvPicPr>
        <p:blipFill>
          <a:blip r:embed="rId4"/>
          <a:stretch>
            <a:fillRect/>
          </a:stretch>
        </p:blipFill>
        <p:spPr>
          <a:xfrm>
            <a:off x="618938" y="2664764"/>
            <a:ext cx="4514230" cy="435983"/>
          </a:xfrm>
          <a:prstGeom prst="rect">
            <a:avLst/>
          </a:prstGeom>
        </p:spPr>
      </p:pic>
      <p:sp>
        <p:nvSpPr>
          <p:cNvPr id="9" name="Rectangle: Rounded Corners 8">
            <a:extLst>
              <a:ext uri="{FF2B5EF4-FFF2-40B4-BE49-F238E27FC236}">
                <a16:creationId xmlns:a16="http://schemas.microsoft.com/office/drawing/2014/main" id="{C3C93F14-C5D0-D8F3-0B31-3253234F31D1}"/>
              </a:ext>
            </a:extLst>
          </p:cNvPr>
          <p:cNvSpPr/>
          <p:nvPr/>
        </p:nvSpPr>
        <p:spPr>
          <a:xfrm>
            <a:off x="1657970" y="466519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ar-EG" dirty="0"/>
              <a:t>لو فيه سطر واحد بيرجع قيمة، تقدر تشيل الأقواس و</a:t>
            </a:r>
            <a:r>
              <a:rPr lang="en-US" dirty="0"/>
              <a:t>return.</a:t>
            </a:r>
          </a:p>
        </p:txBody>
      </p:sp>
      <p:pic>
        <p:nvPicPr>
          <p:cNvPr id="11" name="Picture 10">
            <a:extLst>
              <a:ext uri="{FF2B5EF4-FFF2-40B4-BE49-F238E27FC236}">
                <a16:creationId xmlns:a16="http://schemas.microsoft.com/office/drawing/2014/main" id="{2FE00A1E-90F1-12B2-92DB-87D3778EDFEC}"/>
              </a:ext>
            </a:extLst>
          </p:cNvPr>
          <p:cNvPicPr>
            <a:picLocks noChangeAspect="1"/>
          </p:cNvPicPr>
          <p:nvPr/>
        </p:nvPicPr>
        <p:blipFill>
          <a:blip r:embed="rId5"/>
          <a:stretch>
            <a:fillRect/>
          </a:stretch>
        </p:blipFill>
        <p:spPr>
          <a:xfrm>
            <a:off x="5192802" y="2649519"/>
            <a:ext cx="2682582" cy="579783"/>
          </a:xfrm>
          <a:prstGeom prst="rect">
            <a:avLst/>
          </a:prstGeom>
        </p:spPr>
      </p:pic>
      <p:pic>
        <p:nvPicPr>
          <p:cNvPr id="13" name="Picture 12">
            <a:extLst>
              <a:ext uri="{FF2B5EF4-FFF2-40B4-BE49-F238E27FC236}">
                <a16:creationId xmlns:a16="http://schemas.microsoft.com/office/drawing/2014/main" id="{3C42E413-5254-712C-3D4C-4A6402F78AE9}"/>
              </a:ext>
            </a:extLst>
          </p:cNvPr>
          <p:cNvPicPr>
            <a:picLocks noChangeAspect="1"/>
          </p:cNvPicPr>
          <p:nvPr/>
        </p:nvPicPr>
        <p:blipFill>
          <a:blip r:embed="rId6"/>
          <a:stretch>
            <a:fillRect/>
          </a:stretch>
        </p:blipFill>
        <p:spPr>
          <a:xfrm>
            <a:off x="877356" y="3444246"/>
            <a:ext cx="5006609" cy="798372"/>
          </a:xfrm>
          <a:prstGeom prst="rect">
            <a:avLst/>
          </a:prstGeom>
        </p:spPr>
      </p:pic>
      <p:pic>
        <p:nvPicPr>
          <p:cNvPr id="17" name="Picture 16">
            <a:extLst>
              <a:ext uri="{FF2B5EF4-FFF2-40B4-BE49-F238E27FC236}">
                <a16:creationId xmlns:a16="http://schemas.microsoft.com/office/drawing/2014/main" id="{183C0688-6423-AD80-E57B-71381A4FA91C}"/>
              </a:ext>
            </a:extLst>
          </p:cNvPr>
          <p:cNvPicPr>
            <a:picLocks noChangeAspect="1"/>
          </p:cNvPicPr>
          <p:nvPr/>
        </p:nvPicPr>
        <p:blipFill>
          <a:blip r:embed="rId7"/>
          <a:stretch>
            <a:fillRect/>
          </a:stretch>
        </p:blipFill>
        <p:spPr>
          <a:xfrm>
            <a:off x="7927369" y="2660478"/>
            <a:ext cx="3285206" cy="557865"/>
          </a:xfrm>
          <a:prstGeom prst="rect">
            <a:avLst/>
          </a:prstGeom>
        </p:spPr>
      </p:pic>
      <p:pic>
        <p:nvPicPr>
          <p:cNvPr id="25" name="Picture 24">
            <a:extLst>
              <a:ext uri="{FF2B5EF4-FFF2-40B4-BE49-F238E27FC236}">
                <a16:creationId xmlns:a16="http://schemas.microsoft.com/office/drawing/2014/main" id="{1313C997-B8D1-2874-5634-C04975301E79}"/>
              </a:ext>
            </a:extLst>
          </p:cNvPr>
          <p:cNvPicPr>
            <a:picLocks noChangeAspect="1"/>
          </p:cNvPicPr>
          <p:nvPr/>
        </p:nvPicPr>
        <p:blipFill>
          <a:blip r:embed="rId8"/>
          <a:stretch>
            <a:fillRect/>
          </a:stretch>
        </p:blipFill>
        <p:spPr>
          <a:xfrm>
            <a:off x="6095998" y="3433242"/>
            <a:ext cx="5186287" cy="809375"/>
          </a:xfrm>
          <a:prstGeom prst="rect">
            <a:avLst/>
          </a:prstGeom>
        </p:spPr>
      </p:pic>
    </p:spTree>
    <p:extLst>
      <p:ext uri="{BB962C8B-B14F-4D97-AF65-F5344CB8AC3E}">
        <p14:creationId xmlns:p14="http://schemas.microsoft.com/office/powerpoint/2010/main" val="3748542278"/>
      </p:ext>
    </p:extLst>
  </p:cSld>
  <p:clrMapOvr>
    <a:masterClrMapping/>
  </p:clrMapOvr>
  <p:transition spd="med">
    <p:pull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Advanced Array Methods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9344"/>
            <a:ext cx="8876059" cy="60756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Advanced Array Methods - Task</a:t>
            </a:r>
            <a:endParaRPr lang="en-US" sz="24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2214558"/>
            <a:ext cx="8876059" cy="86657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عندك المصفوفة دي:</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p:txBody>
      </p:sp>
      <p:pic>
        <p:nvPicPr>
          <p:cNvPr id="9" name="Picture 8">
            <a:extLst>
              <a:ext uri="{FF2B5EF4-FFF2-40B4-BE49-F238E27FC236}">
                <a16:creationId xmlns:a16="http://schemas.microsoft.com/office/drawing/2014/main" id="{4D3A2376-7495-A799-9DF1-965C60C33E5F}"/>
              </a:ext>
            </a:extLst>
          </p:cNvPr>
          <p:cNvPicPr>
            <a:picLocks noChangeAspect="1"/>
          </p:cNvPicPr>
          <p:nvPr/>
        </p:nvPicPr>
        <p:blipFill>
          <a:blip r:embed="rId4"/>
          <a:stretch>
            <a:fillRect/>
          </a:stretch>
        </p:blipFill>
        <p:spPr>
          <a:xfrm>
            <a:off x="1725677" y="3586157"/>
            <a:ext cx="4370323" cy="1449668"/>
          </a:xfrm>
          <a:prstGeom prst="rect">
            <a:avLst/>
          </a:prstGeom>
        </p:spPr>
      </p:pic>
      <p:sp>
        <p:nvSpPr>
          <p:cNvPr id="10" name="Rectangle 9">
            <a:extLst>
              <a:ext uri="{FF2B5EF4-FFF2-40B4-BE49-F238E27FC236}">
                <a16:creationId xmlns:a16="http://schemas.microsoft.com/office/drawing/2014/main" id="{C0E08E4E-2216-FE76-4738-91DAFE33658D}"/>
              </a:ext>
            </a:extLst>
          </p:cNvPr>
          <p:cNvSpPr/>
          <p:nvPr/>
        </p:nvSpPr>
        <p:spPr>
          <a:xfrm>
            <a:off x="6252412" y="3158775"/>
            <a:ext cx="4281617" cy="23872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ar-EG" altLang="en-US"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dirty="0">
                <a:solidFill>
                  <a:schemeClr val="tx1"/>
                </a:solidFill>
                <a:effectLst>
                  <a:outerShdw blurRad="38100" dist="38100" dir="2700000" algn="tl">
                    <a:srgbClr val="000000">
                      <a:alpha val="43137"/>
                    </a:srgbClr>
                  </a:outerShdw>
                </a:effectLst>
                <a:latin typeface="quote-cjk-patch"/>
                <a:cs typeface="+mj-cs"/>
              </a:rPr>
              <a:t> تعمل الآتي:</a:t>
            </a:r>
          </a:p>
          <a:p>
            <a:pPr marR="0" lvl="0" indent="0" algn="r" rtl="1" fontAlgn="base">
              <a:lnSpc>
                <a:spcPct val="100000"/>
              </a:lnSpc>
              <a:spcBef>
                <a:spcPct val="0"/>
              </a:spcBef>
              <a:spcAft>
                <a:spcPts val="1200"/>
              </a:spcAft>
              <a:buClrTx/>
              <a:buSzTx/>
              <a:buFontTx/>
              <a:buNone/>
              <a:tabLst/>
            </a:pPr>
            <a:r>
              <a:rPr lang="en-US" altLang="en-US" dirty="0">
                <a:solidFill>
                  <a:schemeClr val="tx1"/>
                </a:solidFill>
                <a:effectLst>
                  <a:outerShdw blurRad="38100" dist="38100" dir="2700000" algn="tl">
                    <a:srgbClr val="000000">
                      <a:alpha val="43137"/>
                    </a:srgbClr>
                  </a:outerShdw>
                </a:effectLst>
                <a:latin typeface="quote-cjk-patch"/>
                <a:cs typeface="+mj-cs"/>
              </a:rPr>
              <a:t>✅ </a:t>
            </a:r>
            <a:r>
              <a:rPr lang="ar-EG" altLang="en-US" dirty="0">
                <a:solidFill>
                  <a:schemeClr val="tx1"/>
                </a:solidFill>
                <a:effectLst>
                  <a:outerShdw blurRad="38100" dist="38100" dir="2700000" algn="tl">
                    <a:srgbClr val="000000">
                      <a:alpha val="43137"/>
                    </a:srgbClr>
                  </a:outerShdw>
                </a:effectLst>
                <a:latin typeface="quote-cjk-patch"/>
                <a:cs typeface="+mj-cs"/>
              </a:rPr>
              <a:t>تستخدم </a:t>
            </a:r>
            <a:r>
              <a:rPr lang="en-US" altLang="en-US" dirty="0">
                <a:solidFill>
                  <a:schemeClr val="tx1"/>
                </a:solidFill>
                <a:effectLst>
                  <a:outerShdw blurRad="38100" dist="38100" dir="2700000" algn="tl">
                    <a:srgbClr val="000000">
                      <a:alpha val="43137"/>
                    </a:srgbClr>
                  </a:outerShdw>
                </a:effectLst>
                <a:latin typeface="quote-cjk-patch"/>
                <a:cs typeface="+mj-cs"/>
              </a:rPr>
              <a:t>find</a:t>
            </a:r>
            <a:r>
              <a:rPr lang="ar-EG" altLang="en-US" dirty="0">
                <a:solidFill>
                  <a:schemeClr val="tx1"/>
                </a:solidFill>
                <a:effectLst>
                  <a:outerShdw blurRad="38100" dist="38100" dir="2700000" algn="tl">
                    <a:srgbClr val="000000">
                      <a:alpha val="43137"/>
                    </a:srgbClr>
                  </a:outerShdw>
                </a:effectLst>
                <a:latin typeface="quote-cjk-patch"/>
                <a:cs typeface="+mj-cs"/>
              </a:rPr>
              <a:t> لإيجاد أول مهمة مكتملة</a:t>
            </a:r>
          </a:p>
          <a:p>
            <a:pPr marR="0" lvl="0" indent="0" algn="r" rtl="1" fontAlgn="base">
              <a:lnSpc>
                <a:spcPct val="100000"/>
              </a:lnSpc>
              <a:spcBef>
                <a:spcPct val="0"/>
              </a:spcBef>
              <a:spcAft>
                <a:spcPts val="1200"/>
              </a:spcAft>
              <a:buClrTx/>
              <a:buSzTx/>
              <a:buFontTx/>
              <a:buNone/>
              <a:tabLst/>
            </a:pPr>
            <a:r>
              <a:rPr lang="en-US" altLang="en-US" dirty="0">
                <a:solidFill>
                  <a:schemeClr val="tx1"/>
                </a:solidFill>
                <a:effectLst>
                  <a:outerShdw blurRad="38100" dist="38100" dir="2700000" algn="tl">
                    <a:srgbClr val="000000">
                      <a:alpha val="43137"/>
                    </a:srgbClr>
                  </a:outerShdw>
                </a:effectLst>
                <a:latin typeface="quote-cjk-patch"/>
                <a:cs typeface="+mj-cs"/>
              </a:rPr>
              <a:t>✅ </a:t>
            </a:r>
            <a:r>
              <a:rPr lang="ar-EG" altLang="en-US" dirty="0">
                <a:solidFill>
                  <a:schemeClr val="tx1"/>
                </a:solidFill>
                <a:effectLst>
                  <a:outerShdw blurRad="38100" dist="38100" dir="2700000" algn="tl">
                    <a:srgbClr val="000000">
                      <a:alpha val="43137"/>
                    </a:srgbClr>
                  </a:outerShdw>
                </a:effectLst>
                <a:latin typeface="quote-cjk-patch"/>
                <a:cs typeface="+mj-cs"/>
              </a:rPr>
              <a:t>تستخدم</a:t>
            </a:r>
            <a:r>
              <a:rPr lang="en-US" altLang="en-US" dirty="0">
                <a:solidFill>
                  <a:schemeClr val="tx1"/>
                </a:solidFill>
                <a:effectLst>
                  <a:outerShdw blurRad="38100" dist="38100" dir="2700000" algn="tl">
                    <a:srgbClr val="000000">
                      <a:alpha val="43137"/>
                    </a:srgbClr>
                  </a:outerShdw>
                </a:effectLst>
                <a:latin typeface="quote-cjk-patch"/>
                <a:cs typeface="+mj-cs"/>
              </a:rPr>
              <a:t>some </a:t>
            </a:r>
            <a:r>
              <a:rPr lang="ar-EG" altLang="en-US" dirty="0">
                <a:solidFill>
                  <a:schemeClr val="tx1"/>
                </a:solidFill>
                <a:effectLst>
                  <a:outerShdw blurRad="38100" dist="38100" dir="2700000" algn="tl">
                    <a:srgbClr val="000000">
                      <a:alpha val="43137"/>
                    </a:srgbClr>
                  </a:outerShdw>
                </a:effectLst>
                <a:latin typeface="quote-cjk-patch"/>
                <a:cs typeface="+mj-cs"/>
              </a:rPr>
              <a:t> للتحقق إذا فيه أي مهمة غير مكتملة</a:t>
            </a:r>
          </a:p>
          <a:p>
            <a:pPr marR="0" lvl="0" indent="0" algn="r" rtl="1" fontAlgn="base">
              <a:lnSpc>
                <a:spcPct val="100000"/>
              </a:lnSpc>
              <a:spcBef>
                <a:spcPct val="0"/>
              </a:spcBef>
              <a:spcAft>
                <a:spcPts val="1200"/>
              </a:spcAft>
              <a:buClrTx/>
              <a:buSzTx/>
              <a:buFontTx/>
              <a:buNone/>
              <a:tabLst/>
            </a:pPr>
            <a:r>
              <a:rPr lang="en-US" altLang="en-US" dirty="0">
                <a:solidFill>
                  <a:schemeClr val="tx1"/>
                </a:solidFill>
                <a:effectLst>
                  <a:outerShdw blurRad="38100" dist="38100" dir="2700000" algn="tl">
                    <a:srgbClr val="000000">
                      <a:alpha val="43137"/>
                    </a:srgbClr>
                  </a:outerShdw>
                </a:effectLst>
                <a:latin typeface="quote-cjk-patch"/>
                <a:cs typeface="+mj-cs"/>
              </a:rPr>
              <a:t>✅ </a:t>
            </a:r>
            <a:r>
              <a:rPr lang="ar-EG" altLang="en-US" dirty="0">
                <a:solidFill>
                  <a:schemeClr val="tx1"/>
                </a:solidFill>
                <a:effectLst>
                  <a:outerShdw blurRad="38100" dist="38100" dir="2700000" algn="tl">
                    <a:srgbClr val="000000">
                      <a:alpha val="43137"/>
                    </a:srgbClr>
                  </a:outerShdw>
                </a:effectLst>
                <a:latin typeface="quote-cjk-patch"/>
                <a:cs typeface="+mj-cs"/>
              </a:rPr>
              <a:t>تستخدم</a:t>
            </a:r>
            <a:r>
              <a:rPr lang="en-US" altLang="en-US" dirty="0">
                <a:solidFill>
                  <a:schemeClr val="tx1"/>
                </a:solidFill>
                <a:effectLst>
                  <a:outerShdw blurRad="38100" dist="38100" dir="2700000" algn="tl">
                    <a:srgbClr val="000000">
                      <a:alpha val="43137"/>
                    </a:srgbClr>
                  </a:outerShdw>
                </a:effectLst>
                <a:latin typeface="quote-cjk-patch"/>
                <a:cs typeface="+mj-cs"/>
              </a:rPr>
              <a:t>every </a:t>
            </a:r>
            <a:r>
              <a:rPr lang="ar-EG" altLang="en-US" dirty="0">
                <a:solidFill>
                  <a:schemeClr val="tx1"/>
                </a:solidFill>
                <a:effectLst>
                  <a:outerShdw blurRad="38100" dist="38100" dir="2700000" algn="tl">
                    <a:srgbClr val="000000">
                      <a:alpha val="43137"/>
                    </a:srgbClr>
                  </a:outerShdw>
                </a:effectLst>
                <a:latin typeface="quote-cjk-patch"/>
                <a:cs typeface="+mj-cs"/>
              </a:rPr>
              <a:t> للتحقق إذا كل المهام مكتملة</a:t>
            </a:r>
            <a:endParaRPr lang="en-US" altLang="en-US"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3824243559"/>
      </p:ext>
    </p:extLst>
  </p:cSld>
  <p:clrMapOvr>
    <a:masterClrMapping/>
  </p:clrMapOvr>
  <p:transition spd="med">
    <p:pull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Advanced Array Methods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  Advanced Array Methods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8" name="Picture 7">
            <a:extLst>
              <a:ext uri="{FF2B5EF4-FFF2-40B4-BE49-F238E27FC236}">
                <a16:creationId xmlns:a16="http://schemas.microsoft.com/office/drawing/2014/main" id="{3DD0216C-5753-4969-7A8C-983904D0453A}"/>
              </a:ext>
            </a:extLst>
          </p:cNvPr>
          <p:cNvPicPr>
            <a:picLocks noChangeAspect="1"/>
          </p:cNvPicPr>
          <p:nvPr/>
        </p:nvPicPr>
        <p:blipFill>
          <a:blip r:embed="rId4"/>
          <a:stretch>
            <a:fillRect/>
          </a:stretch>
        </p:blipFill>
        <p:spPr>
          <a:xfrm>
            <a:off x="6788426" y="2275825"/>
            <a:ext cx="4784636" cy="3090506"/>
          </a:xfrm>
          <a:prstGeom prst="rect">
            <a:avLst/>
          </a:prstGeom>
        </p:spPr>
      </p:pic>
      <p:pic>
        <p:nvPicPr>
          <p:cNvPr id="12" name="Picture 11">
            <a:extLst>
              <a:ext uri="{FF2B5EF4-FFF2-40B4-BE49-F238E27FC236}">
                <a16:creationId xmlns:a16="http://schemas.microsoft.com/office/drawing/2014/main" id="{50CDCE35-26A1-5629-48BF-C90E05E1B884}"/>
              </a:ext>
            </a:extLst>
          </p:cNvPr>
          <p:cNvPicPr>
            <a:picLocks noChangeAspect="1"/>
          </p:cNvPicPr>
          <p:nvPr/>
        </p:nvPicPr>
        <p:blipFill>
          <a:blip r:embed="rId5"/>
          <a:stretch>
            <a:fillRect/>
          </a:stretch>
        </p:blipFill>
        <p:spPr>
          <a:xfrm>
            <a:off x="1013190" y="2272740"/>
            <a:ext cx="4390384" cy="1490500"/>
          </a:xfrm>
          <a:prstGeom prst="rect">
            <a:avLst/>
          </a:prstGeom>
        </p:spPr>
      </p:pic>
      <p:pic>
        <p:nvPicPr>
          <p:cNvPr id="15" name="Picture 14">
            <a:extLst>
              <a:ext uri="{FF2B5EF4-FFF2-40B4-BE49-F238E27FC236}">
                <a16:creationId xmlns:a16="http://schemas.microsoft.com/office/drawing/2014/main" id="{B2C2D6F1-F6E8-00F3-A8B5-552CD6B79454}"/>
              </a:ext>
            </a:extLst>
          </p:cNvPr>
          <p:cNvPicPr>
            <a:picLocks noChangeAspect="1"/>
          </p:cNvPicPr>
          <p:nvPr/>
        </p:nvPicPr>
        <p:blipFill>
          <a:blip r:embed="rId6"/>
          <a:stretch>
            <a:fillRect/>
          </a:stretch>
        </p:blipFill>
        <p:spPr>
          <a:xfrm>
            <a:off x="618938" y="3887960"/>
            <a:ext cx="5955253" cy="1500236"/>
          </a:xfrm>
          <a:prstGeom prst="rect">
            <a:avLst/>
          </a:prstGeom>
        </p:spPr>
      </p:pic>
      <p:sp>
        <p:nvSpPr>
          <p:cNvPr id="16" name="Rectangle 15">
            <a:extLst>
              <a:ext uri="{FF2B5EF4-FFF2-40B4-BE49-F238E27FC236}">
                <a16:creationId xmlns:a16="http://schemas.microsoft.com/office/drawing/2014/main" id="{6B18D13C-D02D-A3E3-AA42-6D32B605817A}"/>
              </a:ext>
            </a:extLst>
          </p:cNvPr>
          <p:cNvSpPr/>
          <p:nvPr/>
        </p:nvSpPr>
        <p:spPr>
          <a:xfrm>
            <a:off x="1013190" y="2272740"/>
            <a:ext cx="4390384" cy="1500236"/>
          </a:xfrm>
          <a:prstGeom prst="rect">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1485687"/>
      </p:ext>
    </p:extLst>
  </p:cSld>
  <p:clrMapOvr>
    <a:masterClrMapping/>
  </p:clrMapOvr>
  <p:transition spd="med">
    <p:pull dir="u"/>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Advanced Array Methods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38906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000" b="0" i="0" dirty="0">
                <a:solidFill>
                  <a:schemeClr val="tx1"/>
                </a:solidFill>
                <a:effectLst>
                  <a:outerShdw blurRad="38100" dist="38100" dir="2700000" algn="tl">
                    <a:srgbClr val="000000">
                      <a:alpha val="43137"/>
                    </a:srgbClr>
                  </a:outerShdw>
                </a:effectLst>
                <a:latin typeface="quote-cjk-patch"/>
                <a:cs typeface="+mj-cs"/>
              </a:rPr>
              <a:t>✅ </a:t>
            </a:r>
            <a:r>
              <a:rPr lang="en-US" sz="2000" b="0" i="0" dirty="0">
                <a:solidFill>
                  <a:schemeClr val="tx1"/>
                </a:solidFill>
                <a:effectLst>
                  <a:outerShdw blurRad="38100" dist="38100" dir="2700000" algn="tl">
                    <a:srgbClr val="000000">
                      <a:alpha val="43137"/>
                    </a:srgbClr>
                  </a:outerShdw>
                </a:effectLst>
                <a:latin typeface="quote-cjk-patch"/>
                <a:cs typeface="+mj-cs"/>
              </a:rPr>
              <a:t>Answer :  Advanced Array Methods - Solution</a:t>
            </a:r>
            <a:endParaRPr lang="en-US" sz="20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0DD98E0F-DEF8-2256-0164-4B70BC0B200A}"/>
              </a:ext>
            </a:extLst>
          </p:cNvPr>
          <p:cNvPicPr>
            <a:picLocks noChangeAspect="1"/>
          </p:cNvPicPr>
          <p:nvPr/>
        </p:nvPicPr>
        <p:blipFill>
          <a:blip r:embed="rId4"/>
          <a:stretch>
            <a:fillRect/>
          </a:stretch>
        </p:blipFill>
        <p:spPr>
          <a:xfrm>
            <a:off x="618937" y="2017209"/>
            <a:ext cx="4758133" cy="3984936"/>
          </a:xfrm>
          <a:prstGeom prst="rect">
            <a:avLst/>
          </a:prstGeom>
        </p:spPr>
      </p:pic>
      <p:pic>
        <p:nvPicPr>
          <p:cNvPr id="7" name="Picture 6">
            <a:extLst>
              <a:ext uri="{FF2B5EF4-FFF2-40B4-BE49-F238E27FC236}">
                <a16:creationId xmlns:a16="http://schemas.microsoft.com/office/drawing/2014/main" id="{DE506D54-49A6-5816-FF5F-2A61686EFC0B}"/>
              </a:ext>
            </a:extLst>
          </p:cNvPr>
          <p:cNvPicPr>
            <a:picLocks noChangeAspect="1"/>
          </p:cNvPicPr>
          <p:nvPr/>
        </p:nvPicPr>
        <p:blipFill>
          <a:blip r:embed="rId5"/>
          <a:stretch>
            <a:fillRect/>
          </a:stretch>
        </p:blipFill>
        <p:spPr>
          <a:xfrm>
            <a:off x="5468468" y="3229134"/>
            <a:ext cx="6196802" cy="1561086"/>
          </a:xfrm>
          <a:prstGeom prst="rect">
            <a:avLst/>
          </a:prstGeom>
        </p:spPr>
      </p:pic>
    </p:spTree>
    <p:extLst>
      <p:ext uri="{BB962C8B-B14F-4D97-AF65-F5344CB8AC3E}">
        <p14:creationId xmlns:p14="http://schemas.microsoft.com/office/powerpoint/2010/main" val="764386766"/>
      </p:ext>
    </p:extLst>
  </p:cSld>
  <p:clrMapOvr>
    <a:masterClrMapping/>
  </p:clrMapOvr>
  <p:transition spd="med">
    <p:pull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Project Structure - Shopping Cart</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4"/>
            <a:ext cx="8876059" cy="443783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في المشاريع الواقعية، لازم يكون عندك تنظيم للكود، عشان تعرف تتحكم في الخصائص والعمليات.</a:t>
            </a:r>
          </a:p>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هنا هنبني سلة تسوّق بسيطة باستخدام:</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Class</a:t>
            </a:r>
            <a:r>
              <a:rPr lang="ar-EG" sz="2000" b="0" i="0" dirty="0">
                <a:solidFill>
                  <a:schemeClr val="tx1"/>
                </a:solidFill>
                <a:effectLst>
                  <a:outerShdw blurRad="38100" dist="38100" dir="2700000" algn="tl">
                    <a:srgbClr val="000000">
                      <a:alpha val="43137"/>
                    </a:srgbClr>
                  </a:outerShdw>
                </a:effectLst>
                <a:latin typeface="quote-cjk-patch"/>
                <a:cs typeface="+mj-cs"/>
              </a:rPr>
              <a:t> لتنظيم العناصر</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a:t>
            </a:r>
            <a:r>
              <a:rPr lang="en-US" sz="2000" b="0" i="0" dirty="0">
                <a:solidFill>
                  <a:schemeClr val="tx1"/>
                </a:solidFill>
                <a:effectLst>
                  <a:outerShdw blurRad="38100" dist="38100" dir="2700000" algn="tl">
                    <a:srgbClr val="000000">
                      <a:alpha val="43137"/>
                    </a:srgbClr>
                  </a:outerShdw>
                </a:effectLst>
                <a:latin typeface="quote-cjk-patch"/>
                <a:cs typeface="+mj-cs"/>
              </a:rPr>
              <a:t>LocalStorage</a:t>
            </a:r>
            <a:r>
              <a:rPr lang="ar-EG" sz="2000" b="0" i="0" dirty="0">
                <a:solidFill>
                  <a:schemeClr val="tx1"/>
                </a:solidFill>
                <a:effectLst>
                  <a:outerShdw blurRad="38100" dist="38100" dir="2700000" algn="tl">
                    <a:srgbClr val="000000">
                      <a:alpha val="43137"/>
                    </a:srgbClr>
                  </a:outerShdw>
                </a:effectLst>
                <a:latin typeface="quote-cjk-patch"/>
                <a:cs typeface="+mj-cs"/>
              </a:rPr>
              <a:t> لحفظ البيانات</a:t>
            </a:r>
          </a:p>
          <a:p>
            <a:pPr algn="r" rtl="1">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✅دوال حساب الإجمالي والخصم</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279795246"/>
      </p:ext>
    </p:extLst>
  </p:cSld>
  <p:clrMapOvr>
    <a:masterClrMapping/>
  </p:clrMapOvr>
  <p:transition spd="med">
    <p:pull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4029" y="553911"/>
            <a:ext cx="917896" cy="917896"/>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Shopping Cart - Class Example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74" y="541810"/>
            <a:ext cx="917896" cy="917896"/>
          </a:xfrm>
          <a:prstGeom prst="rect">
            <a:avLst/>
          </a:prstGeom>
        </p:spPr>
      </p:pic>
      <p:pic>
        <p:nvPicPr>
          <p:cNvPr id="12" name="Picture 11">
            <a:extLst>
              <a:ext uri="{FF2B5EF4-FFF2-40B4-BE49-F238E27FC236}">
                <a16:creationId xmlns:a16="http://schemas.microsoft.com/office/drawing/2014/main" id="{AA63BA21-3A59-7115-8EE2-58265E023B27}"/>
              </a:ext>
            </a:extLst>
          </p:cNvPr>
          <p:cNvPicPr>
            <a:picLocks noChangeAspect="1"/>
          </p:cNvPicPr>
          <p:nvPr/>
        </p:nvPicPr>
        <p:blipFill>
          <a:blip r:embed="rId4"/>
          <a:stretch>
            <a:fillRect/>
          </a:stretch>
        </p:blipFill>
        <p:spPr>
          <a:xfrm>
            <a:off x="1199022" y="1502312"/>
            <a:ext cx="4465707" cy="4854361"/>
          </a:xfrm>
          <a:prstGeom prst="rect">
            <a:avLst/>
          </a:prstGeom>
        </p:spPr>
      </p:pic>
      <p:pic>
        <p:nvPicPr>
          <p:cNvPr id="15" name="Picture 14">
            <a:extLst>
              <a:ext uri="{FF2B5EF4-FFF2-40B4-BE49-F238E27FC236}">
                <a16:creationId xmlns:a16="http://schemas.microsoft.com/office/drawing/2014/main" id="{D6B6D3F4-6DE7-70B4-3AA2-4E3603DB5D30}"/>
              </a:ext>
            </a:extLst>
          </p:cNvPr>
          <p:cNvPicPr>
            <a:picLocks noChangeAspect="1"/>
          </p:cNvPicPr>
          <p:nvPr/>
        </p:nvPicPr>
        <p:blipFill rotWithShape="1">
          <a:blip r:embed="rId5"/>
          <a:srcRect r="20006"/>
          <a:stretch/>
        </p:blipFill>
        <p:spPr>
          <a:xfrm>
            <a:off x="5757283" y="1502312"/>
            <a:ext cx="5765715" cy="4371308"/>
          </a:xfrm>
          <a:prstGeom prst="rect">
            <a:avLst/>
          </a:prstGeom>
        </p:spPr>
      </p:pic>
    </p:spTree>
    <p:extLst>
      <p:ext uri="{BB962C8B-B14F-4D97-AF65-F5344CB8AC3E}">
        <p14:creationId xmlns:p14="http://schemas.microsoft.com/office/powerpoint/2010/main" val="2800098579"/>
      </p:ext>
    </p:extLst>
  </p:cSld>
  <p:clrMapOvr>
    <a:masterClrMapping/>
  </p:clrMapOvr>
  <p:transition spd="med">
    <p:pull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Advanced Array Methods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9344"/>
            <a:ext cx="8876059" cy="60756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Advanced Array Methods - Task</a:t>
            </a:r>
            <a:endParaRPr lang="en-US" sz="24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2214558"/>
            <a:ext cx="8876059" cy="27450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تكمل الكلاس بإضافة دالة:</a:t>
            </a:r>
          </a:p>
          <a:p>
            <a:pPr lvl="1" algn="l"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a:t>
            </a:r>
            <a:r>
              <a:rPr lang="en-US" altLang="en-US" sz="2000" dirty="0">
                <a:solidFill>
                  <a:schemeClr val="tx1"/>
                </a:solidFill>
                <a:effectLst>
                  <a:outerShdw blurRad="38100" dist="38100" dir="2700000" algn="tl">
                    <a:srgbClr val="000000">
                      <a:alpha val="43137"/>
                    </a:srgbClr>
                  </a:outerShdw>
                </a:effectLst>
                <a:latin typeface="quote-cjk-patch"/>
                <a:cs typeface="+mj-cs"/>
              </a:rPr>
              <a:t>removeItem:</a:t>
            </a:r>
            <a:r>
              <a:rPr lang="ar-EG" altLang="en-US" sz="2000" dirty="0">
                <a:solidFill>
                  <a:schemeClr val="tx1"/>
                </a:solidFill>
                <a:effectLst>
                  <a:outerShdw blurRad="38100" dist="38100" dir="2700000" algn="tl">
                    <a:srgbClr val="000000">
                      <a:alpha val="43137"/>
                    </a:srgbClr>
                  </a:outerShdw>
                </a:effectLst>
                <a:latin typeface="quote-cjk-patch"/>
                <a:cs typeface="+mj-cs"/>
              </a:rPr>
              <a:t> تقدر تمسح عنصر حسب الـ </a:t>
            </a:r>
            <a:r>
              <a:rPr lang="en-US" altLang="en-US" sz="2000" dirty="0">
                <a:solidFill>
                  <a:schemeClr val="tx1"/>
                </a:solidFill>
                <a:effectLst>
                  <a:outerShdw blurRad="38100" dist="38100" dir="2700000" algn="tl">
                    <a:srgbClr val="000000">
                      <a:alpha val="43137"/>
                    </a:srgbClr>
                  </a:outerShdw>
                </a:effectLst>
                <a:latin typeface="quote-cjk-patch"/>
                <a:cs typeface="+mj-cs"/>
              </a:rPr>
              <a:t>id</a:t>
            </a:r>
          </a:p>
          <a:p>
            <a:pPr lvl="1" algn="l"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a:t>
            </a:r>
            <a:r>
              <a:rPr lang="en-US" altLang="en-US" sz="2000" dirty="0">
                <a:solidFill>
                  <a:schemeClr val="tx1"/>
                </a:solidFill>
                <a:effectLst>
                  <a:outerShdw blurRad="38100" dist="38100" dir="2700000" algn="tl">
                    <a:srgbClr val="000000">
                      <a:alpha val="43137"/>
                    </a:srgbClr>
                  </a:outerShdw>
                </a:effectLst>
                <a:latin typeface="quote-cjk-patch"/>
                <a:cs typeface="+mj-cs"/>
              </a:rPr>
              <a:t>clearCart:</a:t>
            </a:r>
            <a:r>
              <a:rPr lang="ar-EG" altLang="en-US" sz="2000" dirty="0">
                <a:solidFill>
                  <a:schemeClr val="tx1"/>
                </a:solidFill>
                <a:effectLst>
                  <a:outerShdw blurRad="38100" dist="38100" dir="2700000" algn="tl">
                    <a:srgbClr val="000000">
                      <a:alpha val="43137"/>
                    </a:srgbClr>
                  </a:outerShdw>
                </a:effectLst>
                <a:latin typeface="quote-cjk-patch"/>
                <a:cs typeface="+mj-cs"/>
              </a:rPr>
              <a:t> تفرّغ السلة بالكامل</a:t>
            </a:r>
          </a:p>
        </p:txBody>
      </p:sp>
    </p:spTree>
    <p:extLst>
      <p:ext uri="{BB962C8B-B14F-4D97-AF65-F5344CB8AC3E}">
        <p14:creationId xmlns:p14="http://schemas.microsoft.com/office/powerpoint/2010/main" val="2547770879"/>
      </p:ext>
    </p:extLst>
  </p:cSld>
  <p:clrMapOvr>
    <a:masterClrMapping/>
  </p:clrMapOvr>
  <p:transition spd="med">
    <p:pull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Shopping Cart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58812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a:t>
            </a: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Shopping Cart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9" name="Picture 8">
            <a:extLst>
              <a:ext uri="{FF2B5EF4-FFF2-40B4-BE49-F238E27FC236}">
                <a16:creationId xmlns:a16="http://schemas.microsoft.com/office/drawing/2014/main" id="{3E7813D9-DF6F-50C9-C995-6EF031FC8920}"/>
              </a:ext>
            </a:extLst>
          </p:cNvPr>
          <p:cNvPicPr>
            <a:picLocks noChangeAspect="1"/>
          </p:cNvPicPr>
          <p:nvPr/>
        </p:nvPicPr>
        <p:blipFill>
          <a:blip r:embed="rId4"/>
          <a:stretch>
            <a:fillRect/>
          </a:stretch>
        </p:blipFill>
        <p:spPr>
          <a:xfrm>
            <a:off x="56413" y="2216264"/>
            <a:ext cx="4083720" cy="4149202"/>
          </a:xfrm>
          <a:prstGeom prst="rect">
            <a:avLst/>
          </a:prstGeom>
        </p:spPr>
      </p:pic>
      <p:pic>
        <p:nvPicPr>
          <p:cNvPr id="11" name="Picture 10">
            <a:extLst>
              <a:ext uri="{FF2B5EF4-FFF2-40B4-BE49-F238E27FC236}">
                <a16:creationId xmlns:a16="http://schemas.microsoft.com/office/drawing/2014/main" id="{5D84D607-B438-CFD8-F1AD-3831F9EAE3E9}"/>
              </a:ext>
            </a:extLst>
          </p:cNvPr>
          <p:cNvPicPr>
            <a:picLocks noChangeAspect="1"/>
          </p:cNvPicPr>
          <p:nvPr/>
        </p:nvPicPr>
        <p:blipFill>
          <a:blip r:embed="rId5"/>
          <a:stretch>
            <a:fillRect/>
          </a:stretch>
        </p:blipFill>
        <p:spPr>
          <a:xfrm>
            <a:off x="4219647" y="2216264"/>
            <a:ext cx="5529286" cy="4164552"/>
          </a:xfrm>
          <a:prstGeom prst="rect">
            <a:avLst/>
          </a:prstGeom>
        </p:spPr>
      </p:pic>
      <p:pic>
        <p:nvPicPr>
          <p:cNvPr id="17" name="Picture 16">
            <a:extLst>
              <a:ext uri="{FF2B5EF4-FFF2-40B4-BE49-F238E27FC236}">
                <a16:creationId xmlns:a16="http://schemas.microsoft.com/office/drawing/2014/main" id="{8865BCF5-32CE-9B32-0DF5-E908B1C2C862}"/>
              </a:ext>
            </a:extLst>
          </p:cNvPr>
          <p:cNvPicPr>
            <a:picLocks noChangeAspect="1"/>
          </p:cNvPicPr>
          <p:nvPr/>
        </p:nvPicPr>
        <p:blipFill>
          <a:blip r:embed="rId6"/>
          <a:stretch>
            <a:fillRect/>
          </a:stretch>
        </p:blipFill>
        <p:spPr>
          <a:xfrm>
            <a:off x="9828447" y="3429000"/>
            <a:ext cx="2591025" cy="1044030"/>
          </a:xfrm>
          <a:prstGeom prst="rect">
            <a:avLst/>
          </a:prstGeom>
        </p:spPr>
      </p:pic>
    </p:spTree>
    <p:extLst>
      <p:ext uri="{BB962C8B-B14F-4D97-AF65-F5344CB8AC3E}">
        <p14:creationId xmlns:p14="http://schemas.microsoft.com/office/powerpoint/2010/main" val="70911824"/>
      </p:ext>
    </p:extLst>
  </p:cSld>
  <p:clrMapOvr>
    <a:masterClrMapping/>
  </p:clrMapOvr>
  <p:transition spd="med">
    <p:pull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Shopping Cart - Total with Discount</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5"/>
            <a:ext cx="8876059" cy="62489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lvl="1" algn="r" rtl="1">
              <a:lnSpc>
                <a:spcPct val="150000"/>
              </a:lnSpc>
              <a:spcAft>
                <a:spcPts val="1200"/>
              </a:spcAft>
            </a:pPr>
            <a:r>
              <a:rPr lang="ar-EG" sz="1700" b="0" i="0" dirty="0" err="1">
                <a:solidFill>
                  <a:schemeClr val="tx1"/>
                </a:solidFill>
                <a:effectLst>
                  <a:outerShdw blurRad="38100" dist="38100" dir="2700000" algn="tl">
                    <a:srgbClr val="000000">
                      <a:alpha val="43137"/>
                    </a:srgbClr>
                  </a:outerShdw>
                </a:effectLst>
                <a:latin typeface="quote-cjk-patch"/>
                <a:cs typeface="+mj-cs"/>
              </a:rPr>
              <a:t>عايزين</a:t>
            </a:r>
            <a:r>
              <a:rPr lang="ar-EG" sz="1700" b="0" i="0" dirty="0">
                <a:solidFill>
                  <a:schemeClr val="tx1"/>
                </a:solidFill>
                <a:effectLst>
                  <a:outerShdw blurRad="38100" dist="38100" dir="2700000" algn="tl">
                    <a:srgbClr val="000000">
                      <a:alpha val="43137"/>
                    </a:srgbClr>
                  </a:outerShdw>
                </a:effectLst>
                <a:latin typeface="quote-cjk-patch"/>
                <a:cs typeface="+mj-cs"/>
              </a:rPr>
              <a:t> نحسّن الكلاس بإضافة خصم تلقائي لو فيه 3 عناصر أو أكتر.</a:t>
            </a:r>
            <a:endParaRPr lang="en-US" sz="1700" b="0" i="0" dirty="0">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276860D4-45B4-270D-F938-A1A1F1DC03F5}"/>
              </a:ext>
            </a:extLst>
          </p:cNvPr>
          <p:cNvPicPr>
            <a:picLocks noChangeAspect="1"/>
          </p:cNvPicPr>
          <p:nvPr/>
        </p:nvPicPr>
        <p:blipFill>
          <a:blip r:embed="rId4"/>
          <a:stretch>
            <a:fillRect/>
          </a:stretch>
        </p:blipFill>
        <p:spPr>
          <a:xfrm>
            <a:off x="1657969" y="3089253"/>
            <a:ext cx="5786437" cy="1018065"/>
          </a:xfrm>
          <a:prstGeom prst="rect">
            <a:avLst/>
          </a:prstGeom>
        </p:spPr>
      </p:pic>
      <p:pic>
        <p:nvPicPr>
          <p:cNvPr id="8" name="Picture 7">
            <a:extLst>
              <a:ext uri="{FF2B5EF4-FFF2-40B4-BE49-F238E27FC236}">
                <a16:creationId xmlns:a16="http://schemas.microsoft.com/office/drawing/2014/main" id="{8E170381-CA89-8C63-BF81-7F0A856C9351}"/>
              </a:ext>
            </a:extLst>
          </p:cNvPr>
          <p:cNvPicPr>
            <a:picLocks noChangeAspect="1"/>
          </p:cNvPicPr>
          <p:nvPr/>
        </p:nvPicPr>
        <p:blipFill>
          <a:blip r:embed="rId5"/>
          <a:stretch>
            <a:fillRect/>
          </a:stretch>
        </p:blipFill>
        <p:spPr>
          <a:xfrm>
            <a:off x="7663070" y="2186661"/>
            <a:ext cx="2870958" cy="4159311"/>
          </a:xfrm>
          <a:prstGeom prst="rect">
            <a:avLst/>
          </a:prstGeom>
        </p:spPr>
      </p:pic>
      <p:pic>
        <p:nvPicPr>
          <p:cNvPr id="11" name="Picture 10">
            <a:extLst>
              <a:ext uri="{FF2B5EF4-FFF2-40B4-BE49-F238E27FC236}">
                <a16:creationId xmlns:a16="http://schemas.microsoft.com/office/drawing/2014/main" id="{598E31BC-A6B9-AB0E-9BA1-5E34F52192C7}"/>
              </a:ext>
            </a:extLst>
          </p:cNvPr>
          <p:cNvPicPr>
            <a:picLocks noChangeAspect="1"/>
          </p:cNvPicPr>
          <p:nvPr/>
        </p:nvPicPr>
        <p:blipFill rotWithShape="1">
          <a:blip r:embed="rId6"/>
          <a:srcRect t="24257" b="60559"/>
          <a:stretch/>
        </p:blipFill>
        <p:spPr>
          <a:xfrm>
            <a:off x="1657968" y="4390999"/>
            <a:ext cx="5786437" cy="941356"/>
          </a:xfrm>
          <a:prstGeom prst="rect">
            <a:avLst/>
          </a:prstGeom>
        </p:spPr>
      </p:pic>
    </p:spTree>
    <p:extLst>
      <p:ext uri="{BB962C8B-B14F-4D97-AF65-F5344CB8AC3E}">
        <p14:creationId xmlns:p14="http://schemas.microsoft.com/office/powerpoint/2010/main" val="1066885554"/>
      </p:ext>
    </p:extLst>
  </p:cSld>
  <p:clrMapOvr>
    <a:masterClrMapping/>
  </p:clrMapOvr>
  <p:transition spd="med">
    <p:pull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Shopping Cart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9344"/>
            <a:ext cx="8876059" cy="60756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Shopping Cart - Task</a:t>
            </a:r>
            <a:endParaRPr lang="en-US" sz="24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57970" y="2214558"/>
            <a:ext cx="8876059" cy="361728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جرّب الكلاس بإضافة 3 عناصر:</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2" algn="r" rtl="1" fontAlgn="base">
              <a:spcBef>
                <a:spcPct val="0"/>
              </a:spcBef>
              <a:spcAft>
                <a:spcPts val="120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a:solidFill>
                  <a:schemeClr val="tx1"/>
                </a:solidFill>
                <a:effectLst>
                  <a:outerShdw blurRad="38100" dist="38100" dir="2700000" algn="tl">
                    <a:srgbClr val="000000">
                      <a:alpha val="43137"/>
                    </a:srgbClr>
                  </a:outerShdw>
                </a:effectLst>
                <a:latin typeface="quote-cjk-patch"/>
                <a:cs typeface="+mj-cs"/>
              </a:rPr>
              <a:t>اسم المنتج</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2" algn="r" rtl="1" fontAlgn="base">
              <a:spcBef>
                <a:spcPct val="0"/>
              </a:spcBef>
              <a:spcAft>
                <a:spcPts val="120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a:solidFill>
                  <a:schemeClr val="tx1"/>
                </a:solidFill>
                <a:effectLst>
                  <a:outerShdw blurRad="38100" dist="38100" dir="2700000" algn="tl">
                    <a:srgbClr val="000000">
                      <a:alpha val="43137"/>
                    </a:srgbClr>
                  </a:outerShdw>
                </a:effectLst>
                <a:latin typeface="quote-cjk-patch"/>
                <a:cs typeface="+mj-cs"/>
              </a:rPr>
              <a:t>السعر</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2" algn="r" rtl="1" fontAlgn="base">
              <a:spcBef>
                <a:spcPct val="0"/>
              </a:spcBef>
              <a:spcAft>
                <a:spcPts val="1200"/>
              </a:spcAf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a:solidFill>
                  <a:schemeClr val="tx1"/>
                </a:solidFill>
                <a:effectLst>
                  <a:outerShdw blurRad="38100" dist="38100" dir="2700000" algn="tl">
                    <a:srgbClr val="000000">
                      <a:alpha val="43137"/>
                    </a:srgbClr>
                  </a:outerShdw>
                </a:effectLst>
                <a:latin typeface="quote-cjk-patch"/>
                <a:cs typeface="+mj-cs"/>
              </a:rPr>
              <a:t> </a:t>
            </a:r>
            <a:r>
              <a:rPr lang="en-US" altLang="en-US" sz="2000" dirty="0">
                <a:solidFill>
                  <a:schemeClr val="tx1"/>
                </a:solidFill>
                <a:effectLst>
                  <a:outerShdw blurRad="38100" dist="38100" dir="2700000" algn="tl">
                    <a:srgbClr val="000000">
                      <a:alpha val="43137"/>
                    </a:srgbClr>
                  </a:outerShdw>
                </a:effectLst>
                <a:latin typeface="quote-cjk-patch"/>
                <a:cs typeface="+mj-cs"/>
              </a:rPr>
              <a:t>ID</a:t>
            </a:r>
            <a:endParaRPr lang="ar-EG"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ts val="120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بعدها اطبع الإجمالي وشوف الخصم اتطبق ولا لا.</a:t>
            </a:r>
          </a:p>
        </p:txBody>
      </p:sp>
    </p:spTree>
    <p:extLst>
      <p:ext uri="{BB962C8B-B14F-4D97-AF65-F5344CB8AC3E}">
        <p14:creationId xmlns:p14="http://schemas.microsoft.com/office/powerpoint/2010/main" val="413296987"/>
      </p:ext>
    </p:extLst>
  </p:cSld>
  <p:clrMapOvr>
    <a:masterClrMapping/>
  </p:clrMapOvr>
  <p:transition spd="med">
    <p:pull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Shopping Cart - Solution</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43923"/>
            <a:ext cx="8876059" cy="110673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a:t>
            </a: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Shopping Cart - Solution</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4B40D950-A874-D9DB-8244-7E1C1FC4300B}"/>
              </a:ext>
            </a:extLst>
          </p:cNvPr>
          <p:cNvPicPr>
            <a:picLocks noChangeAspect="1"/>
          </p:cNvPicPr>
          <p:nvPr/>
        </p:nvPicPr>
        <p:blipFill>
          <a:blip r:embed="rId4"/>
          <a:stretch>
            <a:fillRect/>
          </a:stretch>
        </p:blipFill>
        <p:spPr>
          <a:xfrm>
            <a:off x="1080867" y="2988424"/>
            <a:ext cx="4378780" cy="1979816"/>
          </a:xfrm>
          <a:prstGeom prst="rect">
            <a:avLst/>
          </a:prstGeom>
        </p:spPr>
      </p:pic>
      <p:pic>
        <p:nvPicPr>
          <p:cNvPr id="8" name="Picture 7">
            <a:extLst>
              <a:ext uri="{FF2B5EF4-FFF2-40B4-BE49-F238E27FC236}">
                <a16:creationId xmlns:a16="http://schemas.microsoft.com/office/drawing/2014/main" id="{E2351A76-F529-961F-9885-8596E166DF1E}"/>
              </a:ext>
            </a:extLst>
          </p:cNvPr>
          <p:cNvPicPr>
            <a:picLocks noChangeAspect="1"/>
          </p:cNvPicPr>
          <p:nvPr/>
        </p:nvPicPr>
        <p:blipFill rotWithShape="1">
          <a:blip r:embed="rId5"/>
          <a:srcRect b="7089"/>
          <a:stretch/>
        </p:blipFill>
        <p:spPr>
          <a:xfrm>
            <a:off x="5600050" y="2988424"/>
            <a:ext cx="5799470" cy="1979816"/>
          </a:xfrm>
          <a:prstGeom prst="rect">
            <a:avLst/>
          </a:prstGeom>
        </p:spPr>
      </p:pic>
    </p:spTree>
    <p:extLst>
      <p:ext uri="{BB962C8B-B14F-4D97-AF65-F5344CB8AC3E}">
        <p14:creationId xmlns:p14="http://schemas.microsoft.com/office/powerpoint/2010/main" val="2728164163"/>
      </p:ext>
    </p:extLst>
  </p:cSld>
  <p:clrMapOvr>
    <a:masterClrMapping/>
  </p:clrMapOvr>
  <p:transition spd="med">
    <p:pull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Arrow Functions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Arrow Functions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SA" altLang="en-US" sz="2400" dirty="0" err="1">
                <a:solidFill>
                  <a:schemeClr val="tx1"/>
                </a:solidFill>
                <a:effectLst>
                  <a:outerShdw blurRad="38100" dist="38100" dir="2700000" algn="tl">
                    <a:srgbClr val="000000">
                      <a:alpha val="43137"/>
                    </a:srgbClr>
                  </a:outerShdw>
                </a:effectLst>
                <a:latin typeface="quote-cjk-patch"/>
                <a:cs typeface="+mj-cs"/>
              </a:rPr>
              <a:t>عايزك</a:t>
            </a:r>
            <a:r>
              <a:rPr lang="ar-SA" altLang="en-US" sz="2400" dirty="0">
                <a:solidFill>
                  <a:schemeClr val="tx1"/>
                </a:solidFill>
                <a:effectLst>
                  <a:outerShdw blurRad="38100" dist="38100" dir="2700000" algn="tl">
                    <a:srgbClr val="000000">
                      <a:alpha val="43137"/>
                    </a:srgbClr>
                  </a:outerShdw>
                </a:effectLst>
                <a:latin typeface="quote-cjk-patch"/>
                <a:cs typeface="+mj-cs"/>
              </a:rPr>
              <a:t> تكتب دالة باسم </a:t>
            </a:r>
            <a:r>
              <a:rPr lang="en-US" altLang="en-US" sz="2400" dirty="0">
                <a:solidFill>
                  <a:schemeClr val="tx1"/>
                </a:solidFill>
                <a:effectLst>
                  <a:outerShdw blurRad="38100" dist="38100" dir="2700000" algn="tl">
                    <a:srgbClr val="000000">
                      <a:alpha val="43137"/>
                    </a:srgbClr>
                  </a:outerShdw>
                </a:effectLst>
                <a:latin typeface="quote-cjk-patch"/>
                <a:cs typeface="+mj-cs"/>
              </a:rPr>
              <a:t>double </a:t>
            </a:r>
            <a:r>
              <a:rPr lang="ar-SA" altLang="en-US" sz="2400" dirty="0">
                <a:solidFill>
                  <a:schemeClr val="tx1"/>
                </a:solidFill>
                <a:effectLst>
                  <a:outerShdw blurRad="38100" dist="38100" dir="2700000" algn="tl">
                    <a:srgbClr val="000000">
                      <a:alpha val="43137"/>
                    </a:srgbClr>
                  </a:outerShdw>
                </a:effectLst>
                <a:latin typeface="quote-cjk-patch"/>
                <a:cs typeface="+mj-cs"/>
              </a:rPr>
              <a:t>باستخدام </a:t>
            </a:r>
            <a:r>
              <a:rPr lang="en-US" altLang="en-US" sz="2400" dirty="0">
                <a:solidFill>
                  <a:schemeClr val="tx1"/>
                </a:solidFill>
                <a:effectLst>
                  <a:outerShdw blurRad="38100" dist="38100" dir="2700000" algn="tl">
                    <a:srgbClr val="000000">
                      <a:alpha val="43137"/>
                    </a:srgbClr>
                  </a:outerShdw>
                </a:effectLst>
                <a:latin typeface="quote-cjk-patch"/>
                <a:cs typeface="+mj-cs"/>
              </a:rPr>
              <a:t>Arrow Function، </a:t>
            </a:r>
            <a:r>
              <a:rPr lang="ar-SA" altLang="en-US" sz="2400" dirty="0">
                <a:solidFill>
                  <a:schemeClr val="tx1"/>
                </a:solidFill>
                <a:effectLst>
                  <a:outerShdw blurRad="38100" dist="38100" dir="2700000" algn="tl">
                    <a:srgbClr val="000000">
                      <a:alpha val="43137"/>
                    </a:srgbClr>
                  </a:outerShdw>
                </a:effectLst>
                <a:latin typeface="quote-cjk-patch"/>
                <a:cs typeface="+mj-cs"/>
              </a:rPr>
              <a:t>الدالة </a:t>
            </a:r>
            <a:r>
              <a:rPr lang="ar-SA" altLang="en-US" sz="2400" dirty="0" err="1">
                <a:solidFill>
                  <a:schemeClr val="tx1"/>
                </a:solidFill>
                <a:effectLst>
                  <a:outerShdw blurRad="38100" dist="38100" dir="2700000" algn="tl">
                    <a:srgbClr val="000000">
                      <a:alpha val="43137"/>
                    </a:srgbClr>
                  </a:outerShdw>
                </a:effectLst>
                <a:latin typeface="quote-cjk-patch"/>
                <a:cs typeface="+mj-cs"/>
              </a:rPr>
              <a:t>تاخد</a:t>
            </a:r>
            <a:r>
              <a:rPr lang="ar-SA" altLang="en-US" sz="2400" dirty="0">
                <a:solidFill>
                  <a:schemeClr val="tx1"/>
                </a:solidFill>
                <a:effectLst>
                  <a:outerShdw blurRad="38100" dist="38100" dir="2700000" algn="tl">
                    <a:srgbClr val="000000">
                      <a:alpha val="43137"/>
                    </a:srgbClr>
                  </a:outerShdw>
                </a:effectLst>
                <a:latin typeface="quote-cjk-patch"/>
                <a:cs typeface="+mj-cs"/>
              </a:rPr>
              <a:t> رقم وترجع الرقم مضروب في 2، وكمان جرّب الدالة باستخدام </a:t>
            </a:r>
            <a:r>
              <a:rPr lang="en-US" altLang="en-US" sz="2400" dirty="0">
                <a:solidFill>
                  <a:schemeClr val="tx1"/>
                </a:solidFill>
                <a:effectLst>
                  <a:outerShdw blurRad="38100" dist="38100" dir="2700000" algn="tl">
                    <a:srgbClr val="000000">
                      <a:alpha val="43137"/>
                    </a:srgbClr>
                  </a:outerShdw>
                </a:effectLst>
                <a:latin typeface="quote-cjk-patch"/>
                <a:cs typeface="+mj-cs"/>
              </a:rPr>
              <a:t>console.log.</a:t>
            </a:r>
          </a:p>
        </p:txBody>
      </p:sp>
    </p:spTree>
    <p:extLst>
      <p:ext uri="{BB962C8B-B14F-4D97-AF65-F5344CB8AC3E}">
        <p14:creationId xmlns:p14="http://schemas.microsoft.com/office/powerpoint/2010/main" val="3576397184"/>
      </p:ext>
    </p:extLst>
  </p:cSld>
  <p:clrMapOvr>
    <a:masterClrMapping/>
  </p:clrMapOvr>
  <p:transition spd="med">
    <p:pull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Debugging Common Mistakes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25644"/>
            <a:ext cx="8876059" cy="443783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كلنا بنقع في أخطاء برمجية، الأهم هو نعرف </a:t>
            </a:r>
            <a:r>
              <a:rPr lang="ar-EG" sz="2000" b="0" i="0" dirty="0" err="1">
                <a:solidFill>
                  <a:schemeClr val="tx1"/>
                </a:solidFill>
                <a:effectLst>
                  <a:outerShdw blurRad="38100" dist="38100" dir="2700000" algn="tl">
                    <a:srgbClr val="000000">
                      <a:alpha val="43137"/>
                    </a:srgbClr>
                  </a:outerShdw>
                </a:effectLst>
                <a:latin typeface="quote-cjk-patch"/>
                <a:cs typeface="+mj-cs"/>
              </a:rPr>
              <a:t>إزاي</a:t>
            </a:r>
            <a:r>
              <a:rPr lang="ar-EG" sz="2000" b="0" i="0" dirty="0">
                <a:solidFill>
                  <a:schemeClr val="tx1"/>
                </a:solidFill>
                <a:effectLst>
                  <a:outerShdw blurRad="38100" dist="38100" dir="2700000" algn="tl">
                    <a:srgbClr val="000000">
                      <a:alpha val="43137"/>
                    </a:srgbClr>
                  </a:outerShdw>
                </a:effectLst>
                <a:latin typeface="quote-cjk-patch"/>
                <a:cs typeface="+mj-cs"/>
              </a:rPr>
              <a:t> نكتشفها ونصلّحها بسرعة.</a:t>
            </a:r>
          </a:p>
          <a:p>
            <a:pPr algn="r" rtl="1">
              <a:lnSpc>
                <a:spcPct val="150000"/>
              </a:lnSpc>
              <a:spcAft>
                <a:spcPts val="1200"/>
              </a:spcAft>
            </a:pPr>
            <a:r>
              <a:rPr lang="ar-EG" sz="2000" b="0" i="0" dirty="0">
                <a:solidFill>
                  <a:schemeClr val="tx1"/>
                </a:solidFill>
                <a:effectLst>
                  <a:outerShdw blurRad="38100" dist="38100" dir="2700000" algn="tl">
                    <a:srgbClr val="000000">
                      <a:alpha val="43137"/>
                    </a:srgbClr>
                  </a:outerShdw>
                </a:effectLst>
                <a:latin typeface="quote-cjk-patch"/>
                <a:cs typeface="+mj-cs"/>
              </a:rPr>
              <a:t>أمثلة شائعة:</a:t>
            </a:r>
          </a:p>
          <a:p>
            <a:pPr algn="r" rtl="1">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لوب شغال بعد نهاية المصفوفة</a:t>
            </a:r>
          </a:p>
          <a:p>
            <a:pPr algn="r" rtl="1">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نسيان استخدام</a:t>
            </a:r>
          </a:p>
          <a:p>
            <a:pPr algn="r" rtl="1">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return❌ </a:t>
            </a:r>
            <a:r>
              <a:rPr lang="ar-EG" sz="2000" b="0" i="0" dirty="0">
                <a:solidFill>
                  <a:schemeClr val="tx1"/>
                </a:solidFill>
                <a:effectLst>
                  <a:outerShdw blurRad="38100" dist="38100" dir="2700000" algn="tl">
                    <a:srgbClr val="000000">
                      <a:alpha val="43137"/>
                    </a:srgbClr>
                  </a:outerShdw>
                </a:effectLst>
                <a:latin typeface="quote-cjk-patch"/>
                <a:cs typeface="+mj-cs"/>
              </a:rPr>
              <a:t>استدعاء دالة مش موجودة</a:t>
            </a:r>
          </a:p>
          <a:p>
            <a:pPr algn="r" rtl="1">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مشاكل في التعامل مع </a:t>
            </a:r>
            <a:r>
              <a:rPr lang="en-US" sz="2000" b="0" i="0" dirty="0">
                <a:solidFill>
                  <a:schemeClr val="tx1"/>
                </a:solidFill>
                <a:effectLst>
                  <a:outerShdw blurRad="38100" dist="38100" dir="2700000" algn="tl">
                    <a:srgbClr val="000000">
                      <a:alpha val="43137"/>
                    </a:srgbClr>
                  </a:outerShdw>
                </a:effectLst>
                <a:latin typeface="quote-cjk-patch"/>
                <a:cs typeface="+mj-cs"/>
              </a:rPr>
              <a:t>LocalStorage</a:t>
            </a:r>
          </a:p>
        </p:txBody>
      </p:sp>
    </p:spTree>
    <p:extLst>
      <p:ext uri="{BB962C8B-B14F-4D97-AF65-F5344CB8AC3E}">
        <p14:creationId xmlns:p14="http://schemas.microsoft.com/office/powerpoint/2010/main" val="408890388"/>
      </p:ext>
    </p:extLst>
  </p:cSld>
  <p:clrMapOvr>
    <a:masterClrMapping/>
  </p:clrMapOvr>
  <p:transition spd="med">
    <p:pull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Debugging - Buggy Cart Example</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6879300" y="1752089"/>
            <a:ext cx="3654729" cy="3992178"/>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pPr>
            <a:r>
              <a:rPr lang="ar-EG" sz="2000" b="0" i="0" dirty="0">
                <a:solidFill>
                  <a:schemeClr val="tx1"/>
                </a:solidFill>
                <a:effectLst>
                  <a:outerShdw blurRad="38100" dist="38100" dir="2700000" algn="tl">
                    <a:srgbClr val="000000">
                      <a:alpha val="43137"/>
                    </a:srgbClr>
                  </a:outerShdw>
                </a:effectLst>
                <a:latin typeface="quote-cjk-patch"/>
                <a:cs typeface="+mj-cs"/>
              </a:rPr>
              <a:t>المشكلة:</a:t>
            </a:r>
          </a:p>
          <a:p>
            <a:pPr algn="r" rtl="1">
              <a:lnSpc>
                <a:spcPct val="150000"/>
              </a:lnSpc>
              <a:spcAft>
                <a:spcPts val="1200"/>
              </a:spcAft>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استخدمنا &lt;= بدل &lt; في اللوب، ده </a:t>
            </a:r>
            <a:r>
              <a:rPr lang="ar-EG" sz="2000" b="0" i="0" dirty="0" err="1">
                <a:solidFill>
                  <a:schemeClr val="tx1"/>
                </a:solidFill>
                <a:effectLst>
                  <a:outerShdw blurRad="38100" dist="38100" dir="2700000" algn="tl">
                    <a:srgbClr val="000000">
                      <a:alpha val="43137"/>
                    </a:srgbClr>
                  </a:outerShdw>
                </a:effectLst>
                <a:latin typeface="quote-cjk-patch"/>
                <a:cs typeface="+mj-cs"/>
              </a:rPr>
              <a:t>بيدخلنا</a:t>
            </a:r>
            <a:r>
              <a:rPr lang="ar-EG" sz="2000" b="0" i="0" dirty="0">
                <a:solidFill>
                  <a:schemeClr val="tx1"/>
                </a:solidFill>
                <a:effectLst>
                  <a:outerShdw blurRad="38100" dist="38100" dir="2700000" algn="tl">
                    <a:srgbClr val="000000">
                      <a:alpha val="43137"/>
                    </a:srgbClr>
                  </a:outerShdw>
                </a:effectLst>
                <a:latin typeface="quote-cjk-patch"/>
                <a:cs typeface="+mj-cs"/>
              </a:rPr>
              <a:t> على عنصر</a:t>
            </a:r>
            <a:r>
              <a:rPr lang="en-US" sz="2000" b="0" i="0" dirty="0">
                <a:solidFill>
                  <a:schemeClr val="tx1"/>
                </a:solidFill>
                <a:effectLst>
                  <a:outerShdw blurRad="38100" dist="38100" dir="2700000" algn="tl">
                    <a:srgbClr val="000000">
                      <a:alpha val="43137"/>
                    </a:srgbClr>
                  </a:outerShdw>
                </a:effectLst>
                <a:latin typeface="quote-cjk-patch"/>
                <a:cs typeface="+mj-cs"/>
              </a:rPr>
              <a:t>undefined </a:t>
            </a:r>
            <a:r>
              <a:rPr lang="ar-EG" sz="2000" b="0" i="0" dirty="0">
                <a:solidFill>
                  <a:schemeClr val="tx1"/>
                </a:solidFill>
                <a:effectLst>
                  <a:outerShdw blurRad="38100" dist="38100" dir="2700000" algn="tl">
                    <a:srgbClr val="000000">
                      <a:alpha val="43137"/>
                    </a:srgbClr>
                  </a:outerShdw>
                </a:effectLst>
                <a:latin typeface="quote-cjk-patch"/>
                <a:cs typeface="+mj-cs"/>
              </a:rPr>
              <a:t> وبالتالي بيطلع خطأ.</a:t>
            </a:r>
            <a:endParaRPr lang="en-US" sz="2000" b="0" i="0" dirty="0">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6C249941-CA49-2CD4-390F-28D44846B354}"/>
              </a:ext>
            </a:extLst>
          </p:cNvPr>
          <p:cNvPicPr>
            <a:picLocks noChangeAspect="1"/>
          </p:cNvPicPr>
          <p:nvPr/>
        </p:nvPicPr>
        <p:blipFill>
          <a:blip r:embed="rId4"/>
          <a:stretch>
            <a:fillRect/>
          </a:stretch>
        </p:blipFill>
        <p:spPr>
          <a:xfrm>
            <a:off x="1836457" y="1601418"/>
            <a:ext cx="4530460" cy="4501726"/>
          </a:xfrm>
          <a:prstGeom prst="rect">
            <a:avLst/>
          </a:prstGeom>
        </p:spPr>
      </p:pic>
    </p:spTree>
    <p:extLst>
      <p:ext uri="{BB962C8B-B14F-4D97-AF65-F5344CB8AC3E}">
        <p14:creationId xmlns:p14="http://schemas.microsoft.com/office/powerpoint/2010/main" val="2948975360"/>
      </p:ext>
    </p:extLst>
  </p:cSld>
  <p:clrMapOvr>
    <a:masterClrMapping/>
  </p:clrMapOvr>
  <p:transition spd="med">
    <p:pull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Clean Code &amp; Best Practices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6299210" y="1601418"/>
            <a:ext cx="4234820" cy="4501726"/>
          </a:xfrm>
          <a:prstGeom prst="roundRect">
            <a:avLst>
              <a:gd name="adj" fmla="val 7215"/>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spcAft>
                <a:spcPts val="1200"/>
              </a:spcAft>
            </a:pPr>
            <a:r>
              <a:rPr lang="ar-EG" b="0" i="0" dirty="0">
                <a:solidFill>
                  <a:schemeClr val="tx1"/>
                </a:solidFill>
                <a:effectLst>
                  <a:outerShdw blurRad="38100" dist="38100" dir="2700000" algn="tl">
                    <a:srgbClr val="000000">
                      <a:alpha val="43137"/>
                    </a:srgbClr>
                  </a:outerShdw>
                </a:effectLst>
                <a:latin typeface="quote-cjk-patch"/>
                <a:cs typeface="+mj-cs"/>
              </a:rPr>
              <a:t>أفضل الممارسات اللي لازم تتعود عليها:</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كود بسيط وواضح</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الأسماء معبرة وواضحة</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دوال صغيرة بتركز على مهمة واحدة</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علاج الأخطاء دايمًا</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استخدم </a:t>
            </a:r>
            <a:r>
              <a:rPr lang="en-US" b="0" i="0" dirty="0">
                <a:solidFill>
                  <a:schemeClr val="tx1"/>
                </a:solidFill>
                <a:effectLst>
                  <a:outerShdw blurRad="38100" dist="38100" dir="2700000" algn="tl">
                    <a:srgbClr val="000000">
                      <a:alpha val="43137"/>
                    </a:srgbClr>
                  </a:outerShdw>
                </a:effectLst>
                <a:latin typeface="quote-cjk-patch"/>
                <a:cs typeface="+mj-cs"/>
              </a:rPr>
              <a:t>LocalStorage </a:t>
            </a:r>
            <a:r>
              <a:rPr lang="ar-EG" b="0" i="0" dirty="0">
                <a:solidFill>
                  <a:schemeClr val="tx1"/>
                </a:solidFill>
                <a:effectLst>
                  <a:outerShdw blurRad="38100" dist="38100" dir="2700000" algn="tl">
                    <a:srgbClr val="000000">
                      <a:alpha val="43137"/>
                    </a:srgbClr>
                  </a:outerShdw>
                </a:effectLst>
                <a:latin typeface="quote-cjk-patch"/>
                <a:cs typeface="+mj-cs"/>
              </a:rPr>
              <a:t>أو حلول تخزين منظمة</a:t>
            </a:r>
          </a:p>
          <a:p>
            <a:pPr algn="r" rtl="1">
              <a:lnSpc>
                <a:spcPct val="150000"/>
              </a:lnSpc>
            </a:pPr>
            <a:r>
              <a:rPr lang="ar-EG" b="0" i="0" dirty="0">
                <a:solidFill>
                  <a:schemeClr val="tx1"/>
                </a:solidFill>
                <a:effectLst>
                  <a:outerShdw blurRad="38100" dist="38100" dir="2700000" algn="tl">
                    <a:srgbClr val="000000">
                      <a:alpha val="43137"/>
                    </a:srgbClr>
                  </a:outerShdw>
                </a:effectLst>
                <a:latin typeface="quote-cjk-patch"/>
                <a:cs typeface="+mj-cs"/>
              </a:rPr>
              <a:t>✅ اختبر الكود جزء جزء</a:t>
            </a:r>
            <a:endParaRPr lang="en-US" b="0" i="0" dirty="0">
              <a:solidFill>
                <a:schemeClr val="tx1"/>
              </a:solidFill>
              <a:effectLst>
                <a:outerShdw blurRad="38100" dist="38100" dir="2700000" algn="tl">
                  <a:srgbClr val="000000">
                    <a:alpha val="43137"/>
                  </a:srgbClr>
                </a:outerShdw>
              </a:effectLst>
              <a:latin typeface="quote-cjk-patch"/>
              <a:cs typeface="+mj-cs"/>
            </a:endParaRPr>
          </a:p>
        </p:txBody>
      </p:sp>
      <p:pic>
        <p:nvPicPr>
          <p:cNvPr id="6" name="Picture 5">
            <a:extLst>
              <a:ext uri="{FF2B5EF4-FFF2-40B4-BE49-F238E27FC236}">
                <a16:creationId xmlns:a16="http://schemas.microsoft.com/office/drawing/2014/main" id="{6C249941-CA49-2CD4-390F-28D44846B354}"/>
              </a:ext>
            </a:extLst>
          </p:cNvPr>
          <p:cNvPicPr>
            <a:picLocks noChangeAspect="1"/>
          </p:cNvPicPr>
          <p:nvPr/>
        </p:nvPicPr>
        <p:blipFill>
          <a:blip r:embed="rId4"/>
          <a:stretch>
            <a:fillRect/>
          </a:stretch>
        </p:blipFill>
        <p:spPr>
          <a:xfrm>
            <a:off x="1657970" y="1601418"/>
            <a:ext cx="4530460" cy="4501726"/>
          </a:xfrm>
          <a:prstGeom prst="rect">
            <a:avLst/>
          </a:prstGeom>
        </p:spPr>
      </p:pic>
    </p:spTree>
    <p:extLst>
      <p:ext uri="{BB962C8B-B14F-4D97-AF65-F5344CB8AC3E}">
        <p14:creationId xmlns:p14="http://schemas.microsoft.com/office/powerpoint/2010/main" val="1850259483"/>
      </p:ext>
    </p:extLst>
  </p:cSld>
  <p:clrMapOvr>
    <a:masterClrMapping/>
  </p:clrMapOvr>
  <p:transition spd="med">
    <p:pull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9A1A6-9345-8C13-3008-2B6DC726AB2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B949BA1-65AC-49DB-D42A-70BC0D09EF04}"/>
              </a:ext>
            </a:extLst>
          </p:cNvPr>
          <p:cNvSpPr/>
          <p:nvPr/>
        </p:nvSpPr>
        <p:spPr>
          <a:xfrm>
            <a:off x="2000250" y="783590"/>
            <a:ext cx="8191500" cy="699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 🍵 Break</a:t>
            </a:r>
            <a:endParaRPr lang="en-US" sz="2800" dirty="0"/>
          </a:p>
        </p:txBody>
      </p:sp>
      <p:pic>
        <p:nvPicPr>
          <p:cNvPr id="6" name="Picture 5">
            <a:extLst>
              <a:ext uri="{FF2B5EF4-FFF2-40B4-BE49-F238E27FC236}">
                <a16:creationId xmlns:a16="http://schemas.microsoft.com/office/drawing/2014/main" id="{98092927-D775-E8CC-82DC-92DDE084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337" y="1639983"/>
            <a:ext cx="6101325" cy="4557617"/>
          </a:xfrm>
          <a:prstGeom prst="rect">
            <a:avLst/>
          </a:prstGeom>
        </p:spPr>
      </p:pic>
    </p:spTree>
    <p:extLst>
      <p:ext uri="{BB962C8B-B14F-4D97-AF65-F5344CB8AC3E}">
        <p14:creationId xmlns:p14="http://schemas.microsoft.com/office/powerpoint/2010/main" val="4121843971"/>
      </p:ext>
    </p:extLst>
  </p:cSld>
  <p:clrMapOvr>
    <a:masterClrMapping/>
  </p:clrMapOvr>
  <p:transition spd="med">
    <p:pull dir="u"/>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2B384-2604-309F-446D-A11E805E0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F456B5-1E94-728B-A689-3A6DB305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640" y="568553"/>
            <a:ext cx="1210659" cy="1210659"/>
          </a:xfrm>
          <a:prstGeom prst="rect">
            <a:avLst/>
          </a:prstGeom>
        </p:spPr>
      </p:pic>
      <p:sp>
        <p:nvSpPr>
          <p:cNvPr id="10" name="Rectangle 9">
            <a:extLst>
              <a:ext uri="{FF2B5EF4-FFF2-40B4-BE49-F238E27FC236}">
                <a16:creationId xmlns:a16="http://schemas.microsoft.com/office/drawing/2014/main" id="{7B52C21E-426C-57CB-6CBE-FE539F35E017}"/>
              </a:ext>
            </a:extLst>
          </p:cNvPr>
          <p:cNvSpPr/>
          <p:nvPr/>
        </p:nvSpPr>
        <p:spPr>
          <a:xfrm>
            <a:off x="2000250" y="752475"/>
            <a:ext cx="81915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32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Lab – Full UI with Form, Priority, Date"</a:t>
            </a:r>
          </a:p>
        </p:txBody>
      </p:sp>
      <p:sp>
        <p:nvSpPr>
          <p:cNvPr id="5" name="TextBox 4">
            <a:extLst>
              <a:ext uri="{FF2B5EF4-FFF2-40B4-BE49-F238E27FC236}">
                <a16:creationId xmlns:a16="http://schemas.microsoft.com/office/drawing/2014/main" id="{B083431D-8523-94B8-10F3-930F592DAACF}"/>
              </a:ext>
            </a:extLst>
          </p:cNvPr>
          <p:cNvSpPr txBox="1"/>
          <p:nvPr/>
        </p:nvSpPr>
        <p:spPr>
          <a:xfrm>
            <a:off x="1775350" y="1594546"/>
            <a:ext cx="8641301" cy="369332"/>
          </a:xfrm>
          <a:prstGeom prst="rect">
            <a:avLst/>
          </a:prstGeom>
          <a:noFill/>
        </p:spPr>
        <p:txBody>
          <a:bodyPr wrap="square">
            <a:spAutoFit/>
          </a:bodyPr>
          <a:lstStyle/>
          <a:p>
            <a:pPr algn="ctr"/>
            <a:r>
              <a:rPr lang="en-US" b="0" i="0" dirty="0">
                <a:solidFill>
                  <a:schemeClr val="bg2"/>
                </a:solidFill>
                <a:effectLst/>
                <a:latin typeface="quote-cjk-patch"/>
              </a:rPr>
              <a:t>“Let’s now build a real-world UI—tasks with priority, due date, and full form submission.”</a:t>
            </a:r>
            <a:endParaRPr lang="en-US" dirty="0">
              <a:solidFill>
                <a:schemeClr val="bg2"/>
              </a:solidFill>
            </a:endParaRPr>
          </a:p>
        </p:txBody>
      </p:sp>
      <p:pic>
        <p:nvPicPr>
          <p:cNvPr id="2" name="Picture 1">
            <a:extLst>
              <a:ext uri="{FF2B5EF4-FFF2-40B4-BE49-F238E27FC236}">
                <a16:creationId xmlns:a16="http://schemas.microsoft.com/office/drawing/2014/main" id="{E2706112-5968-98BF-F963-1253AA1DA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1" y="568552"/>
            <a:ext cx="1210659" cy="1210659"/>
          </a:xfrm>
          <a:prstGeom prst="rect">
            <a:avLst/>
          </a:prstGeom>
        </p:spPr>
      </p:pic>
      <p:pic>
        <p:nvPicPr>
          <p:cNvPr id="7" name="Picture 6">
            <a:extLst>
              <a:ext uri="{FF2B5EF4-FFF2-40B4-BE49-F238E27FC236}">
                <a16:creationId xmlns:a16="http://schemas.microsoft.com/office/drawing/2014/main" id="{FA63D9D0-9C03-83B1-C75D-F68D1FA73361}"/>
              </a:ext>
            </a:extLst>
          </p:cNvPr>
          <p:cNvPicPr>
            <a:picLocks noChangeAspect="1"/>
          </p:cNvPicPr>
          <p:nvPr/>
        </p:nvPicPr>
        <p:blipFill>
          <a:blip r:embed="rId4"/>
          <a:stretch>
            <a:fillRect/>
          </a:stretch>
        </p:blipFill>
        <p:spPr>
          <a:xfrm>
            <a:off x="665567" y="2766926"/>
            <a:ext cx="3502456" cy="2496528"/>
          </a:xfrm>
          <a:prstGeom prst="rect">
            <a:avLst/>
          </a:prstGeom>
        </p:spPr>
      </p:pic>
      <p:pic>
        <p:nvPicPr>
          <p:cNvPr id="11" name="Picture 10">
            <a:extLst>
              <a:ext uri="{FF2B5EF4-FFF2-40B4-BE49-F238E27FC236}">
                <a16:creationId xmlns:a16="http://schemas.microsoft.com/office/drawing/2014/main" id="{117E346B-4F35-43D7-0BBB-849CBFCEDF5A}"/>
              </a:ext>
            </a:extLst>
          </p:cNvPr>
          <p:cNvPicPr>
            <a:picLocks noChangeAspect="1"/>
          </p:cNvPicPr>
          <p:nvPr/>
        </p:nvPicPr>
        <p:blipFill>
          <a:blip r:embed="rId5"/>
          <a:stretch>
            <a:fillRect/>
          </a:stretch>
        </p:blipFill>
        <p:spPr>
          <a:xfrm>
            <a:off x="4227401" y="2766926"/>
            <a:ext cx="7374497" cy="2496528"/>
          </a:xfrm>
          <a:prstGeom prst="rect">
            <a:avLst/>
          </a:prstGeom>
        </p:spPr>
      </p:pic>
    </p:spTree>
    <p:extLst>
      <p:ext uri="{BB962C8B-B14F-4D97-AF65-F5344CB8AC3E}">
        <p14:creationId xmlns:p14="http://schemas.microsoft.com/office/powerpoint/2010/main" val="3746203661"/>
      </p:ext>
    </p:extLst>
  </p:cSld>
  <p:clrMapOvr>
    <a:masterClrMapping/>
  </p:clrMapOvr>
  <p:transition spd="med">
    <p:pull dir="u"/>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2B384-2604-309F-446D-A11E805E0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F456B5-1E94-728B-A689-3A6DB305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640" y="568553"/>
            <a:ext cx="1210659" cy="1210659"/>
          </a:xfrm>
          <a:prstGeom prst="rect">
            <a:avLst/>
          </a:prstGeom>
        </p:spPr>
      </p:pic>
      <p:sp>
        <p:nvSpPr>
          <p:cNvPr id="10" name="Rectangle 9">
            <a:extLst>
              <a:ext uri="{FF2B5EF4-FFF2-40B4-BE49-F238E27FC236}">
                <a16:creationId xmlns:a16="http://schemas.microsoft.com/office/drawing/2014/main" id="{7B52C21E-426C-57CB-6CBE-FE539F35E017}"/>
              </a:ext>
            </a:extLst>
          </p:cNvPr>
          <p:cNvSpPr/>
          <p:nvPr/>
        </p:nvSpPr>
        <p:spPr>
          <a:xfrm>
            <a:off x="2000250" y="752475"/>
            <a:ext cx="81915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32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Common Mistakes"</a:t>
            </a:r>
          </a:p>
        </p:txBody>
      </p:sp>
      <p:sp>
        <p:nvSpPr>
          <p:cNvPr id="5" name="TextBox 4">
            <a:extLst>
              <a:ext uri="{FF2B5EF4-FFF2-40B4-BE49-F238E27FC236}">
                <a16:creationId xmlns:a16="http://schemas.microsoft.com/office/drawing/2014/main" id="{B083431D-8523-94B8-10F3-930F592DAACF}"/>
              </a:ext>
            </a:extLst>
          </p:cNvPr>
          <p:cNvSpPr txBox="1"/>
          <p:nvPr/>
        </p:nvSpPr>
        <p:spPr>
          <a:xfrm>
            <a:off x="1775350" y="1594546"/>
            <a:ext cx="8641301" cy="369332"/>
          </a:xfrm>
          <a:prstGeom prst="rect">
            <a:avLst/>
          </a:prstGeom>
          <a:noFill/>
        </p:spPr>
        <p:txBody>
          <a:bodyPr wrap="square">
            <a:spAutoFit/>
          </a:bodyPr>
          <a:lstStyle/>
          <a:p>
            <a:pPr algn="ctr"/>
            <a:r>
              <a:rPr lang="en-US" b="0" i="0" dirty="0">
                <a:solidFill>
                  <a:schemeClr val="bg2"/>
                </a:solidFill>
                <a:effectLst/>
                <a:latin typeface="quote-cjk-patch"/>
              </a:rPr>
              <a:t>“Even pros make mistakes. Let’s look at common bugs and how to avoid them.”</a:t>
            </a:r>
            <a:endParaRPr lang="en-US" dirty="0">
              <a:solidFill>
                <a:schemeClr val="bg2"/>
              </a:solidFill>
            </a:endParaRPr>
          </a:p>
        </p:txBody>
      </p:sp>
      <p:pic>
        <p:nvPicPr>
          <p:cNvPr id="2" name="Picture 1">
            <a:extLst>
              <a:ext uri="{FF2B5EF4-FFF2-40B4-BE49-F238E27FC236}">
                <a16:creationId xmlns:a16="http://schemas.microsoft.com/office/drawing/2014/main" id="{E2706112-5968-98BF-F963-1253AA1DA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1" y="568552"/>
            <a:ext cx="1210659" cy="1210659"/>
          </a:xfrm>
          <a:prstGeom prst="rect">
            <a:avLst/>
          </a:prstGeom>
        </p:spPr>
      </p:pic>
      <p:pic>
        <p:nvPicPr>
          <p:cNvPr id="6" name="Picture 5">
            <a:extLst>
              <a:ext uri="{FF2B5EF4-FFF2-40B4-BE49-F238E27FC236}">
                <a16:creationId xmlns:a16="http://schemas.microsoft.com/office/drawing/2014/main" id="{75BAE43A-8497-400A-D1F8-7D8286102D06}"/>
              </a:ext>
            </a:extLst>
          </p:cNvPr>
          <p:cNvPicPr>
            <a:picLocks noChangeAspect="1"/>
          </p:cNvPicPr>
          <p:nvPr/>
        </p:nvPicPr>
        <p:blipFill>
          <a:blip r:embed="rId4"/>
          <a:stretch>
            <a:fillRect/>
          </a:stretch>
        </p:blipFill>
        <p:spPr>
          <a:xfrm>
            <a:off x="2000250" y="2449744"/>
            <a:ext cx="8191500" cy="3357601"/>
          </a:xfrm>
          <a:prstGeom prst="rect">
            <a:avLst/>
          </a:prstGeom>
        </p:spPr>
      </p:pic>
    </p:spTree>
    <p:extLst>
      <p:ext uri="{BB962C8B-B14F-4D97-AF65-F5344CB8AC3E}">
        <p14:creationId xmlns:p14="http://schemas.microsoft.com/office/powerpoint/2010/main" val="2461758832"/>
      </p:ext>
    </p:extLst>
  </p:cSld>
  <p:clrMapOvr>
    <a:masterClrMapping/>
  </p:clrMapOvr>
  <p:transition spd="med">
    <p:pull dir="u"/>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2B384-2604-309F-446D-A11E805E0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F456B5-1E94-728B-A689-3A6DB305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640" y="568553"/>
            <a:ext cx="1210659" cy="1210659"/>
          </a:xfrm>
          <a:prstGeom prst="rect">
            <a:avLst/>
          </a:prstGeom>
        </p:spPr>
      </p:pic>
      <p:sp>
        <p:nvSpPr>
          <p:cNvPr id="10" name="Rectangle 9">
            <a:extLst>
              <a:ext uri="{FF2B5EF4-FFF2-40B4-BE49-F238E27FC236}">
                <a16:creationId xmlns:a16="http://schemas.microsoft.com/office/drawing/2014/main" id="{7B52C21E-426C-57CB-6CBE-FE539F35E017}"/>
              </a:ext>
            </a:extLst>
          </p:cNvPr>
          <p:cNvSpPr/>
          <p:nvPr/>
        </p:nvSpPr>
        <p:spPr>
          <a:xfrm>
            <a:off x="2000250" y="752475"/>
            <a:ext cx="81915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32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Mini Project + Stats + Search"</a:t>
            </a:r>
          </a:p>
        </p:txBody>
      </p:sp>
      <p:sp>
        <p:nvSpPr>
          <p:cNvPr id="5" name="TextBox 4">
            <a:extLst>
              <a:ext uri="{FF2B5EF4-FFF2-40B4-BE49-F238E27FC236}">
                <a16:creationId xmlns:a16="http://schemas.microsoft.com/office/drawing/2014/main" id="{B083431D-8523-94B8-10F3-930F592DAACF}"/>
              </a:ext>
            </a:extLst>
          </p:cNvPr>
          <p:cNvSpPr txBox="1"/>
          <p:nvPr/>
        </p:nvSpPr>
        <p:spPr>
          <a:xfrm>
            <a:off x="1603513" y="1594545"/>
            <a:ext cx="8984974" cy="369332"/>
          </a:xfrm>
          <a:prstGeom prst="rect">
            <a:avLst/>
          </a:prstGeom>
          <a:noFill/>
        </p:spPr>
        <p:txBody>
          <a:bodyPr wrap="square">
            <a:spAutoFit/>
          </a:bodyPr>
          <a:lstStyle/>
          <a:p>
            <a:pPr algn="ctr"/>
            <a:r>
              <a:rPr lang="en-US" b="0" i="0" dirty="0">
                <a:solidFill>
                  <a:schemeClr val="bg2"/>
                </a:solidFill>
                <a:effectLst/>
                <a:latin typeface="quote-cjk-patch"/>
              </a:rPr>
              <a:t>“Wrap-up challenge: add search, task stats, sorting. This will prepare you for real-world apps.”</a:t>
            </a:r>
            <a:endParaRPr lang="en-US" dirty="0">
              <a:solidFill>
                <a:schemeClr val="bg2"/>
              </a:solidFill>
            </a:endParaRPr>
          </a:p>
        </p:txBody>
      </p:sp>
      <p:pic>
        <p:nvPicPr>
          <p:cNvPr id="2" name="Picture 1">
            <a:extLst>
              <a:ext uri="{FF2B5EF4-FFF2-40B4-BE49-F238E27FC236}">
                <a16:creationId xmlns:a16="http://schemas.microsoft.com/office/drawing/2014/main" id="{E2706112-5968-98BF-F963-1253AA1DA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1" y="568552"/>
            <a:ext cx="1210659" cy="1210659"/>
          </a:xfrm>
          <a:prstGeom prst="rect">
            <a:avLst/>
          </a:prstGeom>
        </p:spPr>
      </p:pic>
      <p:pic>
        <p:nvPicPr>
          <p:cNvPr id="7" name="Picture 6">
            <a:extLst>
              <a:ext uri="{FF2B5EF4-FFF2-40B4-BE49-F238E27FC236}">
                <a16:creationId xmlns:a16="http://schemas.microsoft.com/office/drawing/2014/main" id="{3742E066-0618-6194-685B-190C82DE9EED}"/>
              </a:ext>
            </a:extLst>
          </p:cNvPr>
          <p:cNvPicPr>
            <a:picLocks noChangeAspect="1"/>
          </p:cNvPicPr>
          <p:nvPr/>
        </p:nvPicPr>
        <p:blipFill>
          <a:blip r:embed="rId4"/>
          <a:stretch>
            <a:fillRect/>
          </a:stretch>
        </p:blipFill>
        <p:spPr>
          <a:xfrm>
            <a:off x="2069258" y="2101097"/>
            <a:ext cx="8053484" cy="1028542"/>
          </a:xfrm>
          <a:prstGeom prst="rect">
            <a:avLst/>
          </a:prstGeom>
        </p:spPr>
      </p:pic>
      <p:pic>
        <p:nvPicPr>
          <p:cNvPr id="9" name="Picture 8">
            <a:extLst>
              <a:ext uri="{FF2B5EF4-FFF2-40B4-BE49-F238E27FC236}">
                <a16:creationId xmlns:a16="http://schemas.microsoft.com/office/drawing/2014/main" id="{9B35E2E9-0382-B56A-AE86-B9F473B920B6}"/>
              </a:ext>
            </a:extLst>
          </p:cNvPr>
          <p:cNvPicPr>
            <a:picLocks noChangeAspect="1"/>
          </p:cNvPicPr>
          <p:nvPr/>
        </p:nvPicPr>
        <p:blipFill>
          <a:blip r:embed="rId5"/>
          <a:stretch>
            <a:fillRect/>
          </a:stretch>
        </p:blipFill>
        <p:spPr>
          <a:xfrm>
            <a:off x="2921407" y="3266859"/>
            <a:ext cx="6349185" cy="2859065"/>
          </a:xfrm>
          <a:prstGeom prst="rect">
            <a:avLst/>
          </a:prstGeom>
        </p:spPr>
      </p:pic>
    </p:spTree>
    <p:extLst>
      <p:ext uri="{BB962C8B-B14F-4D97-AF65-F5344CB8AC3E}">
        <p14:creationId xmlns:p14="http://schemas.microsoft.com/office/powerpoint/2010/main" val="4102471553"/>
      </p:ext>
    </p:extLst>
  </p:cSld>
  <p:clrMapOvr>
    <a:masterClrMapping/>
  </p:clrMapOvr>
  <p:transition spd="med">
    <p:pull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B98DB-A134-D8AF-5F79-49D19A6888D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771823B-2936-6267-F19F-886362355028}"/>
              </a:ext>
            </a:extLst>
          </p:cNvPr>
          <p:cNvSpPr/>
          <p:nvPr/>
        </p:nvSpPr>
        <p:spPr>
          <a:xfrm>
            <a:off x="1398709" y="677531"/>
            <a:ext cx="9394581" cy="9503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 Slide 10: Summary Slide – What We Learned "</a:t>
            </a:r>
          </a:p>
        </p:txBody>
      </p:sp>
      <p:pic>
        <p:nvPicPr>
          <p:cNvPr id="9" name="Picture 8">
            <a:extLst>
              <a:ext uri="{FF2B5EF4-FFF2-40B4-BE49-F238E27FC236}">
                <a16:creationId xmlns:a16="http://schemas.microsoft.com/office/drawing/2014/main" id="{3D8F2893-5DFF-5D86-6769-799B92CD5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035" y="2603628"/>
            <a:ext cx="2313836" cy="2077825"/>
          </a:xfrm>
          <a:prstGeom prst="rect">
            <a:avLst/>
          </a:prstGeom>
        </p:spPr>
      </p:pic>
      <p:sp>
        <p:nvSpPr>
          <p:cNvPr id="4" name="Rectangle: Rounded Corners 3">
            <a:extLst>
              <a:ext uri="{FF2B5EF4-FFF2-40B4-BE49-F238E27FC236}">
                <a16:creationId xmlns:a16="http://schemas.microsoft.com/office/drawing/2014/main" id="{627E52A7-A4BA-5249-63FB-06FF8E76E7CD}"/>
              </a:ext>
            </a:extLst>
          </p:cNvPr>
          <p:cNvSpPr/>
          <p:nvPr/>
        </p:nvSpPr>
        <p:spPr>
          <a:xfrm>
            <a:off x="1398709" y="2100371"/>
            <a:ext cx="6691744" cy="3694142"/>
          </a:xfrm>
          <a:prstGeom prst="roundRect">
            <a:avLst>
              <a:gd name="adj" fmla="val 7694"/>
            </a:avLst>
          </a:prstGeom>
        </p:spPr>
        <p:style>
          <a:lnRef idx="1">
            <a:schemeClr val="dk1"/>
          </a:lnRef>
          <a:fillRef idx="3">
            <a:schemeClr val="dk1"/>
          </a:fillRef>
          <a:effectRef idx="2">
            <a:schemeClr val="dk1"/>
          </a:effectRef>
          <a:fontRef idx="minor">
            <a:schemeClr val="lt1"/>
          </a:fontRef>
        </p:style>
        <p:txBody>
          <a:bodyPr rtlCol="0" anchor="ctr"/>
          <a:lstStyle/>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التعامل مع </a:t>
            </a:r>
            <a:r>
              <a:rPr lang="en-US" sz="2000" b="0" i="0" dirty="0">
                <a:solidFill>
                  <a:schemeClr val="tx1"/>
                </a:solidFill>
                <a:effectLst>
                  <a:outerShdw blurRad="38100" dist="38100" dir="2700000" algn="tl">
                    <a:srgbClr val="000000">
                      <a:alpha val="43137"/>
                    </a:srgbClr>
                  </a:outerShdw>
                </a:effectLst>
                <a:latin typeface="quote-cjk-patch"/>
                <a:cs typeface="+mj-cs"/>
              </a:rPr>
              <a:t>DOM</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استخدام المصفوفات </a:t>
            </a:r>
            <a:r>
              <a:rPr lang="en-US" sz="2000" b="0" i="0" dirty="0">
                <a:solidFill>
                  <a:schemeClr val="tx1"/>
                </a:solidFill>
                <a:effectLst>
                  <a:outerShdw blurRad="38100" dist="38100" dir="2700000" algn="tl">
                    <a:srgbClr val="000000">
                      <a:alpha val="43137"/>
                    </a:srgbClr>
                  </a:outerShdw>
                </a:effectLst>
                <a:latin typeface="quote-cjk-patch"/>
                <a:cs typeface="+mj-cs"/>
              </a:rPr>
              <a:t>Array</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تكرار البيانات باستخدام </a:t>
            </a:r>
            <a:r>
              <a:rPr lang="en-US" sz="2000" b="0" i="0" dirty="0">
                <a:solidFill>
                  <a:schemeClr val="tx1"/>
                </a:solidFill>
                <a:effectLst>
                  <a:outerShdw blurRad="38100" dist="38100" dir="2700000" algn="tl">
                    <a:srgbClr val="000000">
                      <a:alpha val="43137"/>
                    </a:srgbClr>
                  </a:outerShdw>
                </a:effectLst>
                <a:latin typeface="quote-cjk-patch"/>
                <a:cs typeface="+mj-cs"/>
              </a:rPr>
              <a:t>Loops</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تخزين البيانات في </a:t>
            </a:r>
            <a:r>
              <a:rPr lang="en-US" sz="2000" b="0" i="0" dirty="0" err="1">
                <a:solidFill>
                  <a:schemeClr val="tx1"/>
                </a:solidFill>
                <a:effectLst>
                  <a:outerShdw blurRad="38100" dist="38100" dir="2700000" algn="tl">
                    <a:srgbClr val="000000">
                      <a:alpha val="43137"/>
                    </a:srgbClr>
                  </a:outerShdw>
                </a:effectLst>
                <a:latin typeface="quote-cjk-patch"/>
                <a:cs typeface="+mj-cs"/>
              </a:rPr>
              <a:t>localStorage</a:t>
            </a:r>
            <a:endParaRPr lang="en-US" sz="2000" b="0" i="0" dirty="0">
              <a:solidFill>
                <a:schemeClr val="tx1"/>
              </a:solidFill>
              <a:effectLst>
                <a:outerShdw blurRad="38100" dist="38100" dir="2700000" algn="tl">
                  <a:srgbClr val="000000">
                    <a:alpha val="43137"/>
                  </a:srgbClr>
                </a:outerShdw>
              </a:effectLst>
              <a:latin typeface="quote-cjk-patch"/>
              <a:cs typeface="+mj-cs"/>
            </a:endParaRP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إنشاء </a:t>
            </a:r>
            <a:r>
              <a:rPr lang="en-US" sz="2000" b="0" i="0" dirty="0">
                <a:solidFill>
                  <a:schemeClr val="tx1"/>
                </a:solidFill>
                <a:effectLst>
                  <a:outerShdw blurRad="38100" dist="38100" dir="2700000" algn="tl">
                    <a:srgbClr val="000000">
                      <a:alpha val="43137"/>
                    </a:srgbClr>
                  </a:outerShdw>
                </a:effectLst>
                <a:latin typeface="quote-cjk-patch"/>
                <a:cs typeface="+mj-cs"/>
              </a:rPr>
              <a:t>CRUD Task App</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بحث وتصفية وعرض المهام بشكل واقعي</a:t>
            </a:r>
            <a:endParaRPr lang="en-US" sz="2000" dirty="0">
              <a:solidFill>
                <a:schemeClr val="tx1"/>
              </a:solidFill>
              <a:effectLst>
                <a:outerShdw blurRad="38100" dist="38100" dir="2700000" algn="tl">
                  <a:srgbClr val="000000">
                    <a:alpha val="43137"/>
                  </a:srgbClr>
                </a:outerShdw>
              </a:effectLst>
              <a:cs typeface="+mj-cs"/>
            </a:endParaRPr>
          </a:p>
        </p:txBody>
      </p:sp>
    </p:spTree>
    <p:extLst>
      <p:ext uri="{BB962C8B-B14F-4D97-AF65-F5344CB8AC3E}">
        <p14:creationId xmlns:p14="http://schemas.microsoft.com/office/powerpoint/2010/main" val="3128643899"/>
      </p:ext>
    </p:extLst>
  </p:cSld>
  <p:clrMapOvr>
    <a:masterClrMapping/>
  </p:clrMapOvr>
  <p:transition spd="med">
    <p:pull dir="u"/>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FBCC5D-172C-61B3-490E-7B58808987E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8DA533F-7BDE-764E-48D3-FBA1A23C795F}"/>
              </a:ext>
            </a:extLst>
          </p:cNvPr>
          <p:cNvSpPr/>
          <p:nvPr/>
        </p:nvSpPr>
        <p:spPr>
          <a:xfrm>
            <a:off x="1398709" y="677531"/>
            <a:ext cx="9394581" cy="9503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40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40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40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 Key Takeaways"</a:t>
            </a:r>
          </a:p>
        </p:txBody>
      </p:sp>
      <p:sp>
        <p:nvSpPr>
          <p:cNvPr id="6" name="Rectangle: Rounded Corners 5">
            <a:extLst>
              <a:ext uri="{FF2B5EF4-FFF2-40B4-BE49-F238E27FC236}">
                <a16:creationId xmlns:a16="http://schemas.microsoft.com/office/drawing/2014/main" id="{45650638-3A1B-37AA-C7D8-9F4CF374B78E}"/>
              </a:ext>
            </a:extLst>
          </p:cNvPr>
          <p:cNvSpPr/>
          <p:nvPr/>
        </p:nvSpPr>
        <p:spPr>
          <a:xfrm>
            <a:off x="1019069" y="2379090"/>
            <a:ext cx="7250723" cy="380137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lvl="1"/>
            <a:r>
              <a:rPr lang="en-US" sz="2000" dirty="0">
                <a:ln w="0"/>
                <a:solidFill>
                  <a:schemeClr val="tx1"/>
                </a:solidFill>
                <a:effectLst>
                  <a:outerShdw blurRad="38100" dist="19050" dir="2700000" algn="tl" rotWithShape="0">
                    <a:schemeClr val="dk1">
                      <a:alpha val="40000"/>
                    </a:schemeClr>
                  </a:outerShdw>
                </a:effectLst>
              </a:rPr>
              <a:t>day7/</a:t>
            </a:r>
          </a:p>
          <a:p>
            <a:pPr lvl="1"/>
            <a:r>
              <a:rPr lang="en-US" sz="2000" dirty="0">
                <a:ln w="0"/>
                <a:solidFill>
                  <a:schemeClr val="tx1"/>
                </a:solidFill>
                <a:effectLst>
                  <a:outerShdw blurRad="38100" dist="19050" dir="2700000" algn="tl" rotWithShape="0">
                    <a:schemeClr val="dk1">
                      <a:alpha val="40000"/>
                    </a:schemeClr>
                  </a:outerShdw>
                </a:effectLst>
              </a:rPr>
              <a:t>├── index.html</a:t>
            </a:r>
          </a:p>
          <a:p>
            <a:pPr lvl="1"/>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js</a:t>
            </a:r>
            <a:r>
              <a:rPr lang="en-US" sz="2000" dirty="0">
                <a:ln w="0"/>
                <a:solidFill>
                  <a:schemeClr val="tx1"/>
                </a:solidFill>
                <a:effectLst>
                  <a:outerShdw blurRad="38100" dist="19050" dir="2700000" algn="tl" rotWithShape="0">
                    <a:schemeClr val="dk1">
                      <a:alpha val="40000"/>
                    </a:schemeClr>
                  </a:outerShdw>
                </a:effectLst>
              </a:rPr>
              <a:t>/</a:t>
            </a:r>
          </a:p>
          <a:p>
            <a:pPr lvl="1"/>
            <a:r>
              <a:rPr lang="en-US" sz="2000" dirty="0">
                <a:ln w="0"/>
                <a:solidFill>
                  <a:schemeClr val="tx1"/>
                </a:solidFill>
                <a:effectLst>
                  <a:outerShdw blurRad="38100" dist="19050" dir="2700000" algn="tl" rotWithShape="0">
                    <a:schemeClr val="dk1">
                      <a:alpha val="40000"/>
                    </a:schemeClr>
                  </a:outerShdw>
                </a:effectLst>
              </a:rPr>
              <a:t>│   ├── </a:t>
            </a:r>
            <a:r>
              <a:rPr lang="en-US" sz="2000" dirty="0" err="1">
                <a:ln w="0"/>
                <a:solidFill>
                  <a:schemeClr val="tx1"/>
                </a:solidFill>
                <a:effectLst>
                  <a:outerShdw blurRad="38100" dist="19050" dir="2700000" algn="tl" rotWithShape="0">
                    <a:schemeClr val="dk1">
                      <a:alpha val="40000"/>
                    </a:schemeClr>
                  </a:outerShdw>
                </a:effectLst>
              </a:rPr>
              <a:t>api</a:t>
            </a:r>
            <a:r>
              <a:rPr lang="en-US" sz="2000" dirty="0">
                <a:ln w="0"/>
                <a:solidFill>
                  <a:schemeClr val="tx1"/>
                </a:solidFill>
                <a:effectLst>
                  <a:outerShdw blurRad="38100" dist="19050" dir="2700000" algn="tl" rotWithShape="0">
                    <a:schemeClr val="dk1">
                      <a:alpha val="40000"/>
                    </a:schemeClr>
                  </a:outerShdw>
                </a:effectLst>
              </a:rPr>
              <a:t>/           # API modules</a:t>
            </a:r>
          </a:p>
          <a:p>
            <a:pPr lvl="1"/>
            <a:r>
              <a:rPr lang="en-US" sz="2000" dirty="0">
                <a:ln w="0"/>
                <a:solidFill>
                  <a:schemeClr val="tx1"/>
                </a:solidFill>
                <a:effectLst>
                  <a:outerShdw blurRad="38100" dist="19050" dir="2700000" algn="tl" rotWithShape="0">
                    <a:schemeClr val="dk1">
                      <a:alpha val="40000"/>
                    </a:schemeClr>
                  </a:outerShdw>
                </a:effectLst>
              </a:rPr>
              <a:t>│   │   ├── cart.js    # Shopping cart API</a:t>
            </a:r>
          </a:p>
          <a:p>
            <a:pPr lvl="1"/>
            <a:r>
              <a:rPr lang="en-US" sz="2000" dirty="0">
                <a:ln w="0"/>
                <a:solidFill>
                  <a:schemeClr val="tx1"/>
                </a:solidFill>
                <a:effectLst>
                  <a:outerShdw blurRad="38100" dist="19050" dir="2700000" algn="tl" rotWithShape="0">
                    <a:schemeClr val="dk1">
                      <a:alpha val="40000"/>
                    </a:schemeClr>
                  </a:outerShdw>
                </a:effectLst>
              </a:rPr>
              <a:t>│   │   └── products.js </a:t>
            </a:r>
          </a:p>
          <a:p>
            <a:pPr lvl="1"/>
            <a:r>
              <a:rPr lang="en-US" sz="2000" dirty="0">
                <a:ln w="0"/>
                <a:solidFill>
                  <a:schemeClr val="tx1"/>
                </a:solidFill>
                <a:effectLst>
                  <a:outerShdw blurRad="38100" dist="19050" dir="2700000" algn="tl" rotWithShape="0">
                    <a:schemeClr val="dk1">
                      <a:alpha val="40000"/>
                    </a:schemeClr>
                  </a:outerShdw>
                </a:effectLst>
              </a:rPr>
              <a:t>│   ├── lib/           # Utilities</a:t>
            </a:r>
          </a:p>
          <a:p>
            <a:pPr lvl="1"/>
            <a:r>
              <a:rPr lang="en-US" sz="2000" dirty="0">
                <a:ln w="0"/>
                <a:solidFill>
                  <a:schemeClr val="tx1"/>
                </a:solidFill>
                <a:effectLst>
                  <a:outerShdw blurRad="38100" dist="19050" dir="2700000" algn="tl" rotWithShape="0">
                    <a:schemeClr val="dk1">
                      <a:alpha val="40000"/>
                    </a:schemeClr>
                  </a:outerShdw>
                </a:effectLst>
              </a:rPr>
              <a:t>│   └── main.js        # App entry</a:t>
            </a:r>
          </a:p>
          <a:p>
            <a:pPr lvl="1"/>
            <a:r>
              <a:rPr lang="en-US" sz="2000" dirty="0">
                <a:ln w="0"/>
                <a:solidFill>
                  <a:schemeClr val="tx1"/>
                </a:solidFill>
                <a:effectLst>
                  <a:outerShdw blurRad="38100" dist="19050" dir="2700000" algn="tl" rotWithShape="0">
                    <a:schemeClr val="dk1">
                      <a:alpha val="40000"/>
                    </a:schemeClr>
                  </a:outerShdw>
                </a:effectLst>
              </a:rPr>
              <a:t>└── README.md</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D48C76F2-FE79-C86D-4F94-0312AF2F3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159" y="2823587"/>
            <a:ext cx="2814529" cy="2527447"/>
          </a:xfrm>
          <a:prstGeom prst="rect">
            <a:avLst/>
          </a:prstGeom>
        </p:spPr>
      </p:pic>
      <p:sp>
        <p:nvSpPr>
          <p:cNvPr id="3" name="TextBox 2">
            <a:extLst>
              <a:ext uri="{FF2B5EF4-FFF2-40B4-BE49-F238E27FC236}">
                <a16:creationId xmlns:a16="http://schemas.microsoft.com/office/drawing/2014/main" id="{49CF0A3A-D483-3B7D-33D6-BBC88CDDC6B3}"/>
              </a:ext>
            </a:extLst>
          </p:cNvPr>
          <p:cNvSpPr txBox="1"/>
          <p:nvPr/>
        </p:nvSpPr>
        <p:spPr>
          <a:xfrm>
            <a:off x="1019070" y="1818795"/>
            <a:ext cx="6094324" cy="369332"/>
          </a:xfrm>
          <a:prstGeom prst="rect">
            <a:avLst/>
          </a:prstGeom>
          <a:noFill/>
        </p:spPr>
        <p:txBody>
          <a:bodyPr wrap="square">
            <a:spAutoFit/>
          </a:bodyPr>
          <a:lstStyle/>
          <a:p>
            <a:r>
              <a:rPr lang="en-US" b="1" i="0" spc="50" dirty="0">
                <a:ln w="0"/>
                <a:solidFill>
                  <a:schemeClr val="bg2"/>
                </a:solidFill>
                <a:effectLst>
                  <a:innerShdw blurRad="63500" dist="50800" dir="13500000">
                    <a:srgbClr val="000000">
                      <a:alpha val="50000"/>
                    </a:srgbClr>
                  </a:innerShdw>
                </a:effectLst>
                <a:latin typeface="quote-cjk-patch"/>
              </a:rPr>
              <a:t>📂 Project Files</a:t>
            </a:r>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540838714"/>
      </p:ext>
    </p:extLst>
  </p:cSld>
  <p:clrMapOvr>
    <a:masterClrMapping/>
  </p:clrMapOvr>
  <p:transition spd="med">
    <p:pull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CE3A-5785-426C-AB32-3F601A2B2699}"/>
              </a:ext>
            </a:extLst>
          </p:cNvPr>
          <p:cNvSpPr>
            <a:spLocks noGrp="1"/>
          </p:cNvSpPr>
          <p:nvPr>
            <p:ph type="title"/>
          </p:nvPr>
        </p:nvSpPr>
        <p:spPr/>
        <p:txBody>
          <a:bodyPr>
            <a:normAutofit/>
          </a:bodyPr>
          <a:lstStyle/>
          <a:p>
            <a:pPr algn="ctr"/>
            <a:r>
              <a:rPr lang="en-US" sz="4400" b="1" dirty="0">
                <a:solidFill>
                  <a:schemeClr val="accent2"/>
                </a:solidFill>
              </a:rPr>
              <a:t>The End </a:t>
            </a:r>
          </a:p>
        </p:txBody>
      </p:sp>
      <p:sp>
        <p:nvSpPr>
          <p:cNvPr id="7" name="TextBox 6">
            <a:extLst>
              <a:ext uri="{FF2B5EF4-FFF2-40B4-BE49-F238E27FC236}">
                <a16:creationId xmlns:a16="http://schemas.microsoft.com/office/drawing/2014/main" id="{4DDA9555-72D3-F9DF-3FC3-E5E93E2BAF86}"/>
              </a:ext>
            </a:extLst>
          </p:cNvPr>
          <p:cNvSpPr txBox="1"/>
          <p:nvPr/>
        </p:nvSpPr>
        <p:spPr>
          <a:xfrm>
            <a:off x="3514819" y="2569779"/>
            <a:ext cx="5162362" cy="369332"/>
          </a:xfrm>
          <a:prstGeom prst="rect">
            <a:avLst/>
          </a:prstGeom>
          <a:noFill/>
        </p:spPr>
        <p:txBody>
          <a:bodyPr wrap="square" rtlCol="1">
            <a:spAutoFit/>
          </a:bodyPr>
          <a:lstStyle/>
          <a:p>
            <a:r>
              <a:rPr lang="en-US" dirty="0">
                <a:solidFill>
                  <a:schemeClr val="bg1"/>
                </a:solidFill>
              </a:rPr>
              <a:t>in the end I hope you understood  all I said contact on :</a:t>
            </a:r>
            <a:endParaRPr lang="ar-EG" dirty="0">
              <a:solidFill>
                <a:schemeClr val="bg1"/>
              </a:solidFill>
            </a:endParaRPr>
          </a:p>
        </p:txBody>
      </p:sp>
      <p:sp>
        <p:nvSpPr>
          <p:cNvPr id="9" name="TextBox 8">
            <a:extLst>
              <a:ext uri="{FF2B5EF4-FFF2-40B4-BE49-F238E27FC236}">
                <a16:creationId xmlns:a16="http://schemas.microsoft.com/office/drawing/2014/main" id="{33A6FA61-E3A5-5C1B-8A13-C36D5DE1425F}"/>
              </a:ext>
            </a:extLst>
          </p:cNvPr>
          <p:cNvSpPr txBox="1"/>
          <p:nvPr/>
        </p:nvSpPr>
        <p:spPr>
          <a:xfrm>
            <a:off x="1040524" y="5024709"/>
            <a:ext cx="3988675" cy="369332"/>
          </a:xfrm>
          <a:prstGeom prst="rect">
            <a:avLst/>
          </a:prstGeom>
          <a:noFill/>
        </p:spPr>
        <p:txBody>
          <a:bodyPr wrap="square">
            <a:spAutoFit/>
          </a:bodyPr>
          <a:lstStyle/>
          <a:p>
            <a:r>
              <a:rPr lang="en-US">
                <a:solidFill>
                  <a:schemeClr val="accent1">
                    <a:lumMod val="75000"/>
                  </a:schemeClr>
                </a:solidFill>
                <a:hlinkClick r:id="rId2">
                  <a:extLst>
                    <a:ext uri="{A12FA001-AC4F-418D-AE19-62706E023703}">
                      <ahyp:hlinkClr xmlns:ahyp="http://schemas.microsoft.com/office/drawing/2018/hyperlinkcolor" val="tx"/>
                    </a:ext>
                  </a:extLst>
                </a:hlinkClick>
              </a:rPr>
              <a:t>https://www.facebook.com/abobakr143</a:t>
            </a:r>
            <a:endParaRPr lang="ar-EG" dirty="0">
              <a:solidFill>
                <a:schemeClr val="accent1">
                  <a:lumMod val="75000"/>
                </a:schemeClr>
              </a:solidFill>
            </a:endParaRPr>
          </a:p>
        </p:txBody>
      </p:sp>
      <p:pic>
        <p:nvPicPr>
          <p:cNvPr id="17" name="Picture 16">
            <a:extLst>
              <a:ext uri="{FF2B5EF4-FFF2-40B4-BE49-F238E27FC236}">
                <a16:creationId xmlns:a16="http://schemas.microsoft.com/office/drawing/2014/main" id="{AD5388BC-4B3C-F6A3-CC25-E3D2E183E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27" y="3429000"/>
            <a:ext cx="1306067" cy="1306067"/>
          </a:xfrm>
          <a:prstGeom prst="rect">
            <a:avLst/>
          </a:prstGeom>
        </p:spPr>
      </p:pic>
      <p:pic>
        <p:nvPicPr>
          <p:cNvPr id="19" name="Picture 18">
            <a:extLst>
              <a:ext uri="{FF2B5EF4-FFF2-40B4-BE49-F238E27FC236}">
                <a16:creationId xmlns:a16="http://schemas.microsoft.com/office/drawing/2014/main" id="{F8BDD4BF-2D53-6D1E-BBE4-2F7D234BD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4147" y="3428999"/>
            <a:ext cx="1306068" cy="1306068"/>
          </a:xfrm>
          <a:prstGeom prst="rect">
            <a:avLst/>
          </a:prstGeom>
        </p:spPr>
      </p:pic>
      <p:sp>
        <p:nvSpPr>
          <p:cNvPr id="21" name="TextBox 20">
            <a:extLst>
              <a:ext uri="{FF2B5EF4-FFF2-40B4-BE49-F238E27FC236}">
                <a16:creationId xmlns:a16="http://schemas.microsoft.com/office/drawing/2014/main" id="{B2FC02C1-C499-A67E-826C-79EB1128F33C}"/>
              </a:ext>
            </a:extLst>
          </p:cNvPr>
          <p:cNvSpPr txBox="1"/>
          <p:nvPr/>
        </p:nvSpPr>
        <p:spPr>
          <a:xfrm>
            <a:off x="7237767" y="5022207"/>
            <a:ext cx="2878827" cy="369332"/>
          </a:xfrm>
          <a:prstGeom prst="rect">
            <a:avLst/>
          </a:prstGeom>
          <a:noFill/>
        </p:spPr>
        <p:txBody>
          <a:bodyPr wrap="square">
            <a:spAutoFit/>
          </a:bodyPr>
          <a:lstStyle/>
          <a:p>
            <a:r>
              <a:rPr lang="ar-EG" dirty="0">
                <a:solidFill>
                  <a:schemeClr val="accent1">
                    <a:lumMod val="75000"/>
                  </a:schemeClr>
                </a:solidFill>
                <a:hlinkClick r:id="rId5"/>
              </a:rPr>
              <a:t>https://wa.me/</a:t>
            </a:r>
            <a:r>
              <a:rPr lang="en-US" dirty="0">
                <a:solidFill>
                  <a:schemeClr val="accent1">
                    <a:lumMod val="75000"/>
                  </a:schemeClr>
                </a:solidFill>
                <a:hlinkClick r:id="rId5"/>
              </a:rPr>
              <a:t>201113284597</a:t>
            </a:r>
            <a:endParaRPr lang="ar-EG" dirty="0">
              <a:solidFill>
                <a:schemeClr val="accent1">
                  <a:lumMod val="75000"/>
                </a:schemeClr>
              </a:solidFill>
            </a:endParaRPr>
          </a:p>
        </p:txBody>
      </p:sp>
    </p:spTree>
    <p:extLst>
      <p:ext uri="{BB962C8B-B14F-4D97-AF65-F5344CB8AC3E}">
        <p14:creationId xmlns:p14="http://schemas.microsoft.com/office/powerpoint/2010/main" val="30697502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Arrow Functions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a:t>
            </a:r>
            <a:r>
              <a:rPr lang="ar-EG" sz="2400" b="0" i="0" dirty="0">
                <a:solidFill>
                  <a:schemeClr val="tx1"/>
                </a:solidFill>
                <a:effectLst>
                  <a:outerShdw blurRad="38100" dist="38100" dir="2700000" algn="tl">
                    <a:srgbClr val="000000">
                      <a:alpha val="43137"/>
                    </a:srgbClr>
                  </a:outerShdw>
                </a:effectLst>
                <a:latin typeface="quote-cjk-patch"/>
                <a:cs typeface="+mj-cs"/>
              </a:rPr>
              <a:t>1</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B28CABF7-670F-06FB-2922-732DAA135011}"/>
              </a:ext>
            </a:extLst>
          </p:cNvPr>
          <p:cNvPicPr>
            <a:picLocks noChangeAspect="1"/>
          </p:cNvPicPr>
          <p:nvPr/>
        </p:nvPicPr>
        <p:blipFill>
          <a:blip r:embed="rId4"/>
          <a:stretch>
            <a:fillRect/>
          </a:stretch>
        </p:blipFill>
        <p:spPr>
          <a:xfrm>
            <a:off x="1739738" y="3201697"/>
            <a:ext cx="4097845" cy="965584"/>
          </a:xfrm>
          <a:prstGeom prst="rect">
            <a:avLst/>
          </a:prstGeom>
        </p:spPr>
      </p:pic>
      <p:pic>
        <p:nvPicPr>
          <p:cNvPr id="9" name="Picture 8">
            <a:extLst>
              <a:ext uri="{FF2B5EF4-FFF2-40B4-BE49-F238E27FC236}">
                <a16:creationId xmlns:a16="http://schemas.microsoft.com/office/drawing/2014/main" id="{C75B2DEE-31F3-B4CE-363F-94C2C98BBB7E}"/>
              </a:ext>
            </a:extLst>
          </p:cNvPr>
          <p:cNvPicPr>
            <a:picLocks noChangeAspect="1"/>
          </p:cNvPicPr>
          <p:nvPr/>
        </p:nvPicPr>
        <p:blipFill>
          <a:blip r:embed="rId5"/>
          <a:stretch>
            <a:fillRect/>
          </a:stretch>
        </p:blipFill>
        <p:spPr>
          <a:xfrm>
            <a:off x="1739737" y="4339866"/>
            <a:ext cx="4097846" cy="1414891"/>
          </a:xfrm>
          <a:prstGeom prst="rect">
            <a:avLst/>
          </a:prstGeom>
        </p:spPr>
      </p:pic>
      <p:pic>
        <p:nvPicPr>
          <p:cNvPr id="12" name="Picture 11">
            <a:extLst>
              <a:ext uri="{FF2B5EF4-FFF2-40B4-BE49-F238E27FC236}">
                <a16:creationId xmlns:a16="http://schemas.microsoft.com/office/drawing/2014/main" id="{35385B42-BF38-4E5E-6DD9-4F383FECAA0C}"/>
              </a:ext>
            </a:extLst>
          </p:cNvPr>
          <p:cNvPicPr>
            <a:picLocks noChangeAspect="1"/>
          </p:cNvPicPr>
          <p:nvPr/>
        </p:nvPicPr>
        <p:blipFill rotWithShape="1">
          <a:blip r:embed="rId6"/>
          <a:srcRect r="43962"/>
          <a:stretch/>
        </p:blipFill>
        <p:spPr>
          <a:xfrm>
            <a:off x="6095999" y="3732826"/>
            <a:ext cx="4468942" cy="1214080"/>
          </a:xfrm>
          <a:prstGeom prst="rect">
            <a:avLst/>
          </a:prstGeom>
        </p:spPr>
      </p:pic>
    </p:spTree>
    <p:extLst>
      <p:ext uri="{BB962C8B-B14F-4D97-AF65-F5344CB8AC3E}">
        <p14:creationId xmlns:p14="http://schemas.microsoft.com/office/powerpoint/2010/main" val="1978286210"/>
      </p:ext>
    </p:extLst>
  </p:cSld>
  <p:clrMapOvr>
    <a:masterClrMapping/>
  </p:clrMapOvr>
  <p:transition spd="med">
    <p:pull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7:  Destructuring - Arrays &amp; Objects</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en-US" sz="1800" b="0" i="0" dirty="0">
                <a:solidFill>
                  <a:schemeClr val="tx1"/>
                </a:solidFill>
                <a:effectLst>
                  <a:outerShdw blurRad="38100" dist="38100" dir="2700000" algn="tl">
                    <a:srgbClr val="000000">
                      <a:alpha val="43137"/>
                    </a:srgbClr>
                  </a:outerShdw>
                </a:effectLst>
                <a:latin typeface="quote-cjk-patch"/>
                <a:cs typeface="+mj-cs"/>
              </a:rPr>
              <a:t>Destructuring </a:t>
            </a:r>
            <a:r>
              <a:rPr lang="ar-EG" sz="1800" b="0" i="0" dirty="0">
                <a:solidFill>
                  <a:schemeClr val="tx1"/>
                </a:solidFill>
                <a:effectLst>
                  <a:outerShdw blurRad="38100" dist="38100" dir="2700000" algn="tl">
                    <a:srgbClr val="000000">
                      <a:alpha val="43137"/>
                    </a:srgbClr>
                  </a:outerShdw>
                </a:effectLst>
                <a:latin typeface="quote-cjk-patch"/>
                <a:cs typeface="+mj-cs"/>
              </a:rPr>
              <a:t>طريقة حديثة لاستخراج القيم من الكائنات أو المصفوفات بشكل مباشر، من غير ما تحتاج تكتب كود طويل.</a:t>
            </a:r>
            <a:endParaRPr lang="en-US" sz="1800" dirty="0">
              <a:solidFill>
                <a:schemeClr val="tx1"/>
              </a:solidFill>
              <a:effectLst>
                <a:outerShdw blurRad="38100" dist="38100" dir="2700000" algn="tl">
                  <a:srgbClr val="000000">
                    <a:alpha val="43137"/>
                  </a:srgbClr>
                </a:outerShdw>
              </a:effectLst>
              <a:cs typeface="+mj-cs"/>
            </a:endParaRPr>
          </a:p>
        </p:txBody>
      </p:sp>
      <p:sp>
        <p:nvSpPr>
          <p:cNvPr id="9" name="Rectangle: Rounded Corners 8">
            <a:extLst>
              <a:ext uri="{FF2B5EF4-FFF2-40B4-BE49-F238E27FC236}">
                <a16:creationId xmlns:a16="http://schemas.microsoft.com/office/drawing/2014/main" id="{C3C93F14-C5D0-D8F3-0B31-3253234F31D1}"/>
              </a:ext>
            </a:extLst>
          </p:cNvPr>
          <p:cNvSpPr/>
          <p:nvPr/>
        </p:nvSpPr>
        <p:spPr>
          <a:xfrm>
            <a:off x="1657970" y="5154670"/>
            <a:ext cx="8876059" cy="6414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ar-EG" dirty="0"/>
              <a:t>لو فيه سطر واحد بيرجع قيمة، تقدر تشيل الأقواس و</a:t>
            </a:r>
            <a:r>
              <a:rPr lang="en-US" dirty="0"/>
              <a:t>return.</a:t>
            </a:r>
          </a:p>
        </p:txBody>
      </p:sp>
      <p:pic>
        <p:nvPicPr>
          <p:cNvPr id="7" name="Picture 6">
            <a:extLst>
              <a:ext uri="{FF2B5EF4-FFF2-40B4-BE49-F238E27FC236}">
                <a16:creationId xmlns:a16="http://schemas.microsoft.com/office/drawing/2014/main" id="{2BE67E96-AD3D-A473-AEEC-306C158681CC}"/>
              </a:ext>
            </a:extLst>
          </p:cNvPr>
          <p:cNvPicPr>
            <a:picLocks noChangeAspect="1"/>
          </p:cNvPicPr>
          <p:nvPr/>
        </p:nvPicPr>
        <p:blipFill>
          <a:blip r:embed="rId4"/>
          <a:stretch>
            <a:fillRect/>
          </a:stretch>
        </p:blipFill>
        <p:spPr>
          <a:xfrm>
            <a:off x="1657970" y="2630661"/>
            <a:ext cx="4484522" cy="1014598"/>
          </a:xfrm>
          <a:prstGeom prst="rect">
            <a:avLst/>
          </a:prstGeom>
        </p:spPr>
      </p:pic>
      <p:pic>
        <p:nvPicPr>
          <p:cNvPr id="10" name="Picture 9">
            <a:extLst>
              <a:ext uri="{FF2B5EF4-FFF2-40B4-BE49-F238E27FC236}">
                <a16:creationId xmlns:a16="http://schemas.microsoft.com/office/drawing/2014/main" id="{4E0D4E1E-18E8-3455-1FD5-D0489880AA50}"/>
              </a:ext>
            </a:extLst>
          </p:cNvPr>
          <p:cNvPicPr>
            <a:picLocks noChangeAspect="1"/>
          </p:cNvPicPr>
          <p:nvPr/>
        </p:nvPicPr>
        <p:blipFill>
          <a:blip r:embed="rId5"/>
          <a:stretch>
            <a:fillRect/>
          </a:stretch>
        </p:blipFill>
        <p:spPr>
          <a:xfrm>
            <a:off x="6404616" y="2630661"/>
            <a:ext cx="4129413" cy="1014598"/>
          </a:xfrm>
          <a:prstGeom prst="rect">
            <a:avLst/>
          </a:prstGeom>
        </p:spPr>
      </p:pic>
      <p:pic>
        <p:nvPicPr>
          <p:cNvPr id="15" name="Picture 14">
            <a:extLst>
              <a:ext uri="{FF2B5EF4-FFF2-40B4-BE49-F238E27FC236}">
                <a16:creationId xmlns:a16="http://schemas.microsoft.com/office/drawing/2014/main" id="{E286FA47-BC44-544B-9067-53076634D7B8}"/>
              </a:ext>
            </a:extLst>
          </p:cNvPr>
          <p:cNvPicPr>
            <a:picLocks noChangeAspect="1"/>
          </p:cNvPicPr>
          <p:nvPr/>
        </p:nvPicPr>
        <p:blipFill>
          <a:blip r:embed="rId6"/>
          <a:stretch>
            <a:fillRect/>
          </a:stretch>
        </p:blipFill>
        <p:spPr>
          <a:xfrm>
            <a:off x="1871716" y="3773879"/>
            <a:ext cx="4057030" cy="1252171"/>
          </a:xfrm>
          <a:prstGeom prst="rect">
            <a:avLst/>
          </a:prstGeom>
        </p:spPr>
      </p:pic>
      <p:pic>
        <p:nvPicPr>
          <p:cNvPr id="18" name="Picture 17">
            <a:extLst>
              <a:ext uri="{FF2B5EF4-FFF2-40B4-BE49-F238E27FC236}">
                <a16:creationId xmlns:a16="http://schemas.microsoft.com/office/drawing/2014/main" id="{D02DAA5C-D577-6DC2-0C4A-04204DD306CF}"/>
              </a:ext>
            </a:extLst>
          </p:cNvPr>
          <p:cNvPicPr>
            <a:picLocks noChangeAspect="1"/>
          </p:cNvPicPr>
          <p:nvPr/>
        </p:nvPicPr>
        <p:blipFill>
          <a:blip r:embed="rId7"/>
          <a:stretch>
            <a:fillRect/>
          </a:stretch>
        </p:blipFill>
        <p:spPr>
          <a:xfrm>
            <a:off x="6554543" y="3782095"/>
            <a:ext cx="3829557" cy="1252171"/>
          </a:xfrm>
          <a:prstGeom prst="rect">
            <a:avLst/>
          </a:prstGeom>
        </p:spPr>
      </p:pic>
    </p:spTree>
    <p:extLst>
      <p:ext uri="{BB962C8B-B14F-4D97-AF65-F5344CB8AC3E}">
        <p14:creationId xmlns:p14="http://schemas.microsoft.com/office/powerpoint/2010/main" val="3071230147"/>
      </p:ext>
    </p:extLst>
  </p:cSld>
  <p:clrMapOvr>
    <a:masterClrMapping/>
  </p:clrMapOvr>
  <p:transition spd="med">
    <p:pull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a:t>
            </a:r>
            <a:r>
              <a:rPr lang="ar-EG"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a:t>
            </a: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Destructuring - Task</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Destructuring - Task</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11"/>
            <a:ext cx="8845826" cy="88616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SA" altLang="en-US" sz="20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0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عندك الكود التالي، </a:t>
            </a:r>
            <a:r>
              <a:rPr lang="ar-EG" altLang="en-US" sz="2000" dirty="0" err="1">
                <a:solidFill>
                  <a:schemeClr val="tx1"/>
                </a:solidFill>
                <a:effectLst>
                  <a:outerShdw blurRad="38100" dist="38100" dir="2700000" algn="tl">
                    <a:srgbClr val="000000">
                      <a:alpha val="43137"/>
                    </a:srgbClr>
                  </a:outerShdw>
                </a:effectLst>
                <a:latin typeface="quote-cjk-patch"/>
                <a:cs typeface="+mj-cs"/>
              </a:rPr>
              <a:t>عايزك</a:t>
            </a:r>
            <a:r>
              <a:rPr lang="ar-EG" altLang="en-US" sz="2000" dirty="0">
                <a:solidFill>
                  <a:schemeClr val="tx1"/>
                </a:solidFill>
                <a:effectLst>
                  <a:outerShdw blurRad="38100" dist="38100" dir="2700000" algn="tl">
                    <a:srgbClr val="000000">
                      <a:alpha val="43137"/>
                    </a:srgbClr>
                  </a:outerShdw>
                </a:effectLst>
                <a:latin typeface="quote-cjk-patch"/>
                <a:cs typeface="+mj-cs"/>
              </a:rPr>
              <a:t> تستخدم </a:t>
            </a:r>
            <a:r>
              <a:rPr lang="en-US" altLang="en-US" sz="2000" dirty="0">
                <a:solidFill>
                  <a:schemeClr val="tx1"/>
                </a:solidFill>
                <a:effectLst>
                  <a:outerShdw blurRad="38100" dist="38100" dir="2700000" algn="tl">
                    <a:srgbClr val="000000">
                      <a:alpha val="43137"/>
                    </a:srgbClr>
                  </a:outerShdw>
                </a:effectLst>
                <a:latin typeface="quote-cjk-patch"/>
                <a:cs typeface="+mj-cs"/>
              </a:rPr>
              <a:t> Destructuring </a:t>
            </a:r>
            <a:r>
              <a:rPr lang="ar-EG" altLang="en-US" sz="2000" dirty="0">
                <a:solidFill>
                  <a:schemeClr val="tx1"/>
                </a:solidFill>
                <a:effectLst>
                  <a:outerShdw blurRad="38100" dist="38100" dir="2700000" algn="tl">
                    <a:srgbClr val="000000">
                      <a:alpha val="43137"/>
                    </a:srgbClr>
                  </a:outerShdw>
                </a:effectLst>
                <a:latin typeface="quote-cjk-patch"/>
                <a:cs typeface="+mj-cs"/>
              </a:rPr>
              <a:t>لاستخرج الـ </a:t>
            </a:r>
            <a:r>
              <a:rPr lang="en-US" altLang="en-US" sz="2000" dirty="0">
                <a:solidFill>
                  <a:schemeClr val="tx1"/>
                </a:solidFill>
                <a:effectLst>
                  <a:outerShdw blurRad="38100" dist="38100" dir="2700000" algn="tl">
                    <a:srgbClr val="000000">
                      <a:alpha val="43137"/>
                    </a:srgbClr>
                  </a:outerShdw>
                </a:effectLst>
                <a:latin typeface="quote-cjk-patch"/>
                <a:cs typeface="+mj-cs"/>
              </a:rPr>
              <a:t>username</a:t>
            </a:r>
            <a:r>
              <a:rPr lang="ar-EG" altLang="en-US" sz="2000" dirty="0">
                <a:solidFill>
                  <a:schemeClr val="tx1"/>
                </a:solidFill>
                <a:effectLst>
                  <a:outerShdw blurRad="38100" dist="38100" dir="2700000" algn="tl">
                    <a:srgbClr val="000000">
                      <a:alpha val="43137"/>
                    </a:srgbClr>
                  </a:outerShdw>
                </a:effectLst>
                <a:latin typeface="quote-cjk-patch"/>
                <a:cs typeface="+mj-cs"/>
              </a:rPr>
              <a:t> والـ </a:t>
            </a:r>
            <a:r>
              <a:rPr lang="en-US" altLang="en-US" sz="2000" dirty="0">
                <a:solidFill>
                  <a:schemeClr val="tx1"/>
                </a:solidFill>
                <a:effectLst>
                  <a:outerShdw blurRad="38100" dist="38100" dir="2700000" algn="tl">
                    <a:srgbClr val="000000">
                      <a:alpha val="43137"/>
                    </a:srgbClr>
                  </a:outerShdw>
                </a:effectLst>
                <a:latin typeface="quote-cjk-patch"/>
                <a:cs typeface="+mj-cs"/>
              </a:rPr>
              <a:t>email</a:t>
            </a:r>
          </a:p>
        </p:txBody>
      </p:sp>
      <p:pic>
        <p:nvPicPr>
          <p:cNvPr id="6" name="Picture 5">
            <a:extLst>
              <a:ext uri="{FF2B5EF4-FFF2-40B4-BE49-F238E27FC236}">
                <a16:creationId xmlns:a16="http://schemas.microsoft.com/office/drawing/2014/main" id="{DE661A24-5E87-FF7C-B22E-DC37F8EBF4AD}"/>
              </a:ext>
            </a:extLst>
          </p:cNvPr>
          <p:cNvPicPr>
            <a:picLocks noChangeAspect="1"/>
          </p:cNvPicPr>
          <p:nvPr/>
        </p:nvPicPr>
        <p:blipFill>
          <a:blip r:embed="rId4"/>
          <a:stretch>
            <a:fillRect/>
          </a:stretch>
        </p:blipFill>
        <p:spPr>
          <a:xfrm>
            <a:off x="3832211" y="4344229"/>
            <a:ext cx="4527577" cy="1758915"/>
          </a:xfrm>
          <a:prstGeom prst="rect">
            <a:avLst/>
          </a:prstGeom>
        </p:spPr>
      </p:pic>
    </p:spTree>
    <p:extLst>
      <p:ext uri="{BB962C8B-B14F-4D97-AF65-F5344CB8AC3E}">
        <p14:creationId xmlns:p14="http://schemas.microsoft.com/office/powerpoint/2010/main" val="402154650"/>
      </p:ext>
    </p:extLst>
  </p:cSld>
  <p:clrMapOvr>
    <a:masterClrMapping/>
  </p:clrMapOvr>
  <p:transition spd="med">
    <p:pull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7" row="0">
    <wetp:webextensionref xmlns:r="http://schemas.openxmlformats.org/officeDocument/2006/relationships" r:id="rId1"/>
  </wetp:taskpane>
  <wetp:taskpane dockstate="right" visibility="0" width="438" row="0">
    <wetp:webextensionref xmlns:r="http://schemas.openxmlformats.org/officeDocument/2006/relationships" r:id="rId2"/>
  </wetp:taskpane>
  <wetp:taskpane dockstate="right" visibility="0" width="438" row="1">
    <wetp:webextensionref xmlns:r="http://schemas.openxmlformats.org/officeDocument/2006/relationships" r:id="rId3"/>
  </wetp:taskpane>
  <wetp:taskpane dockstate="right" visibility="0" width="438"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69919FC3-BF3D-40B1-9520-23B4D2182837}">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E3CFA8E-480B-4E31-9582-8E31B797B93E}">
  <we:reference id="wa104051163" version="1.2.0.3" store="en-US" storeType="OMEX"/>
  <we:alternateReferences>
    <we:reference id="WA104051163" version="1.2.0.3" store=""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D6C9E13-0760-49D4-BBA2-66BE35F524CB}">
  <we:reference id="wa200003220" version="1.0.0.0" store="en-US" storeType="OMEX"/>
  <we:alternateReferences>
    <we:reference id="wa200003220" version="1.0.0.0" store="wa200003220"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2F350B8-3966-489D-950D-E77135AE65A1}">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Organic</Template>
  <TotalTime>17294</TotalTime>
  <Words>13212</Words>
  <Application>Microsoft Office PowerPoint</Application>
  <PresentationFormat>Widescreen</PresentationFormat>
  <Paragraphs>872</Paragraphs>
  <Slides>69</Slides>
  <Notes>65</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Garamond</vt:lpstr>
      <vt:lpstr>quote-cjk-patch</vt:lpstr>
      <vt:lpstr>Organic</vt:lpstr>
      <vt:lpstr>Introduction to Modern JavaScript (ES6+)</vt:lpstr>
      <vt:lpstr>Instructors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port</dc:title>
  <dc:creator>Ahmed Abubakr</dc:creator>
  <cp:keywords>Day 4</cp:keywords>
  <cp:lastModifiedBy>Ahmed Abubakr</cp:lastModifiedBy>
  <cp:revision>234</cp:revision>
  <dcterms:created xsi:type="dcterms:W3CDTF">2020-11-16T17:20:29Z</dcterms:created>
  <dcterms:modified xsi:type="dcterms:W3CDTF">2025-07-04T22:40:42Z</dcterms:modified>
</cp:coreProperties>
</file>